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4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C5F6DC-BFC9-BB48-BBEC-62D7F53F7213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m7fVZ2jnPU" TargetMode="Externa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EJelHXtRWS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ITALIAN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47" y="1444532"/>
            <a:ext cx="7891353" cy="54134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9438"/>
            <a:ext cx="2388242" cy="4343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039" y="1162403"/>
            <a:ext cx="4885962" cy="4693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2403"/>
            <a:ext cx="3534046" cy="46939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050" y="6005496"/>
            <a:ext cx="885113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Blood ran to his head and enlarged it after being strung up. Hence the engorgement</a:t>
            </a:r>
            <a:endParaRPr lang="en-US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8" y="287054"/>
            <a:ext cx="8978341" cy="1336956"/>
          </a:xfrm>
        </p:spPr>
        <p:txBody>
          <a:bodyPr/>
          <a:lstStyle/>
          <a:p>
            <a:r>
              <a:rPr lang="en-US" b="1" dirty="0" smtClean="0"/>
              <a:t>ITALY: JULY 1943- MAY 1945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middle of 1943, the Germans had been defeated and removed from</a:t>
            </a:r>
            <a:r>
              <a:rPr lang="en-US" u="sng" dirty="0" smtClean="0"/>
              <a:t> Africa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the East, the Germans were engaged in a ‘fighting retreat’ back towards Berlin. Each day, thousands of </a:t>
            </a:r>
            <a:r>
              <a:rPr lang="en-US" u="sng" dirty="0" smtClean="0"/>
              <a:t>Germans</a:t>
            </a:r>
            <a:r>
              <a:rPr lang="en-US" dirty="0" smtClean="0"/>
              <a:t> and </a:t>
            </a:r>
            <a:r>
              <a:rPr lang="en-US" u="sng" dirty="0" smtClean="0"/>
              <a:t>Russians</a:t>
            </a:r>
            <a:r>
              <a:rPr lang="en-US" dirty="0" smtClean="0"/>
              <a:t> were dying. Therefore, Stalin put pressure on the Western Allies to </a:t>
            </a:r>
            <a:r>
              <a:rPr lang="en-US" u="sng" dirty="0" smtClean="0"/>
              <a:t>open up a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front in Western Europe. </a:t>
            </a:r>
            <a:endParaRPr lang="en-US" dirty="0" smtClean="0"/>
          </a:p>
          <a:p>
            <a:r>
              <a:rPr lang="en-US" dirty="0" smtClean="0"/>
              <a:t>Western Allies response: </a:t>
            </a:r>
            <a:r>
              <a:rPr lang="en-US" u="sng" dirty="0" smtClean="0"/>
              <a:t>USA not prepared until the spring of 1943, at the earliest.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Instead, USA, Britain and Canada decided to invade Sicily (July 9</a:t>
            </a:r>
            <a:r>
              <a:rPr lang="en-US" baseline="30000" dirty="0" smtClean="0"/>
              <a:t>th</a:t>
            </a:r>
            <a:r>
              <a:rPr lang="en-US" dirty="0" smtClean="0"/>
              <a:t> 1943) and use it as a launching point to invade Italy. During the fighting on </a:t>
            </a:r>
            <a:r>
              <a:rPr lang="en-US" u="sng" dirty="0" smtClean="0"/>
              <a:t>Sicily</a:t>
            </a:r>
            <a:r>
              <a:rPr lang="en-US" dirty="0" smtClean="0"/>
              <a:t>, Mussolini was overthrown, and on September 8</a:t>
            </a:r>
            <a:r>
              <a:rPr lang="en-US" baseline="30000" dirty="0" smtClean="0"/>
              <a:t>th</a:t>
            </a:r>
            <a:r>
              <a:rPr lang="en-US" dirty="0" smtClean="0"/>
              <a:t> 1943</a:t>
            </a:r>
            <a:r>
              <a:rPr lang="en-US" u="sng" dirty="0" smtClean="0"/>
              <a:t>, Italy</a:t>
            </a:r>
            <a:r>
              <a:rPr lang="en-US" dirty="0" smtClean="0"/>
              <a:t> announced its </a:t>
            </a:r>
            <a:r>
              <a:rPr lang="en-US" u="sng" dirty="0" smtClean="0"/>
              <a:t>surrender.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the remainder of the Italian campaign, Germany would fight on its own.</a:t>
            </a:r>
          </a:p>
          <a:p>
            <a:r>
              <a:rPr lang="en-US" dirty="0" smtClean="0"/>
              <a:t>Allied forces invaded Italy on September 9</a:t>
            </a:r>
            <a:r>
              <a:rPr lang="en-US" baseline="30000" dirty="0" smtClean="0"/>
              <a:t>th</a:t>
            </a:r>
            <a:r>
              <a:rPr lang="en-US" dirty="0" smtClean="0"/>
              <a:t>, 1943. The fight to oust the Germans from Italy would be some of the toughest fighting of the war.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fell on </a:t>
            </a:r>
            <a:r>
              <a:rPr lang="en-US" u="sng" dirty="0" smtClean="0"/>
              <a:t>June 1944</a:t>
            </a:r>
            <a:r>
              <a:rPr lang="en-US" dirty="0" smtClean="0"/>
              <a:t>. The Germans were finally defeated in Italy by </a:t>
            </a:r>
            <a:r>
              <a:rPr lang="en-US" u="sng" dirty="0" smtClean="0"/>
              <a:t>May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, 1945.</a:t>
            </a:r>
            <a:r>
              <a:rPr lang="en-US" dirty="0" smtClean="0"/>
              <a:t> </a:t>
            </a:r>
          </a:p>
          <a:p>
            <a:r>
              <a:rPr lang="en-US" dirty="0" smtClean="0"/>
              <a:t>Mussolini was displayed:</a:t>
            </a:r>
            <a:r>
              <a:rPr lang="en-US" u="sng" dirty="0" smtClean="0"/>
              <a:t> his body was strung up.</a:t>
            </a:r>
          </a:p>
          <a:p>
            <a:r>
              <a:rPr lang="en-US" dirty="0" smtClean="0">
                <a:hlinkClick r:id="rId2"/>
              </a:rPr>
              <a:t>https://www.youtube.com/watch?v=cm7fVZ2jnPU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Newsreel “Death of Mussolini”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118" y="3800832"/>
            <a:ext cx="3126022" cy="30571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4339"/>
            <a:ext cx="9143999" cy="927854"/>
          </a:xfrm>
        </p:spPr>
        <p:txBody>
          <a:bodyPr/>
          <a:lstStyle/>
          <a:p>
            <a:r>
              <a:rPr lang="en-US" sz="3800" dirty="0" smtClean="0"/>
              <a:t>Importance of the Italian campaign:</a:t>
            </a:r>
            <a:br>
              <a:rPr lang="en-US" sz="3800" dirty="0" smtClean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Fall of Sicily, Mussolini removed from power </a:t>
            </a:r>
          </a:p>
          <a:p>
            <a:r>
              <a:rPr lang="en-US" dirty="0" smtClean="0"/>
              <a:t>2. It tied up German troops who might otherwise have been used at Normandy to defend against Operation Overlord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Strategic Bombing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Starting with the battle of Britain, the war on the western front was mainly a battle in the air.</a:t>
            </a:r>
          </a:p>
          <a:p>
            <a:r>
              <a:rPr lang="en-US" dirty="0" smtClean="0"/>
              <a:t>Britain, USA, and Canada brought in the concept of strategic bombing.</a:t>
            </a:r>
          </a:p>
          <a:p>
            <a:r>
              <a:rPr lang="en-US" b="1" dirty="0" smtClean="0"/>
              <a:t>Definition</a:t>
            </a:r>
            <a:r>
              <a:rPr lang="en-US" dirty="0" smtClean="0"/>
              <a:t>: Precision bombing of German cities.</a:t>
            </a:r>
          </a:p>
          <a:p>
            <a:r>
              <a:rPr lang="en-US" b="1" dirty="0" smtClean="0"/>
              <a:t>Purposes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1. To bomb civilian populations. Over 100,000 civilians were killed. </a:t>
            </a:r>
          </a:p>
          <a:p>
            <a:r>
              <a:rPr lang="en-US" dirty="0" smtClean="0"/>
              <a:t>2. bomb factories</a:t>
            </a:r>
          </a:p>
          <a:p>
            <a:r>
              <a:rPr lang="en-US" dirty="0" smtClean="0"/>
              <a:t>3. Hit any military targets: airfields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92854"/>
            <a:ext cx="8042276" cy="1336956"/>
          </a:xfrm>
        </p:spPr>
        <p:txBody>
          <a:bodyPr/>
          <a:lstStyle/>
          <a:p>
            <a:r>
              <a:rPr lang="en-US" dirty="0" smtClean="0"/>
              <a:t>Blitzkrieg to the Bomb -- Italian Campaign (45:00- 47:45)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327183"/>
            <a:ext cx="8042276" cy="230682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EJelHXtRWSw</a:t>
            </a:r>
            <a:r>
              <a:rPr lang="en-US" dirty="0" smtClean="0"/>
              <a:t>  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</TotalTime>
  <Words>388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ITALIAN CAMPAIGN</vt:lpstr>
      <vt:lpstr>Slide 2</vt:lpstr>
      <vt:lpstr>ITALY: JULY 1943- MAY 1945 </vt:lpstr>
      <vt:lpstr>The Invasion</vt:lpstr>
      <vt:lpstr>Fall of Rome</vt:lpstr>
      <vt:lpstr>Importance of the Italian campaign: </vt:lpstr>
      <vt:lpstr>Strategic Bombing </vt:lpstr>
      <vt:lpstr>Blitzkrieg to the Bomb -- Italian Campaign (45:00- 47:45)</vt:lpstr>
    </vt:vector>
  </TitlesOfParts>
  <Company>Penticton Secondary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ATLANTIC</dc:title>
  <dc:creator>Jeff  Fitton</dc:creator>
  <cp:lastModifiedBy>Jeff  Fitton</cp:lastModifiedBy>
  <cp:revision>7</cp:revision>
  <dcterms:created xsi:type="dcterms:W3CDTF">2014-05-07T02:32:39Z</dcterms:created>
  <dcterms:modified xsi:type="dcterms:W3CDTF">2014-05-07T02:35:12Z</dcterms:modified>
</cp:coreProperties>
</file>