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BDA49D-665D-4A1D-9B93-3B6FB420C7B5}" v="7" dt="2023-11-23T19:13:46.4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6" d="100"/>
          <a:sy n="56" d="100"/>
        </p:scale>
        <p:origin x="62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tton, Jeff" userId="580d7fa9-771e-4d81-b4de-8902744d95c7" providerId="ADAL" clId="{2EBDA49D-665D-4A1D-9B93-3B6FB420C7B5}"/>
    <pc:docChg chg="undo custSel modSld">
      <pc:chgData name="Fitton, Jeff" userId="580d7fa9-771e-4d81-b4de-8902744d95c7" providerId="ADAL" clId="{2EBDA49D-665D-4A1D-9B93-3B6FB420C7B5}" dt="2023-11-23T19:13:46.407" v="14" actId="1076"/>
      <pc:docMkLst>
        <pc:docMk/>
      </pc:docMkLst>
      <pc:sldChg chg="addSp delSp modSp mod">
        <pc:chgData name="Fitton, Jeff" userId="580d7fa9-771e-4d81-b4de-8902744d95c7" providerId="ADAL" clId="{2EBDA49D-665D-4A1D-9B93-3B6FB420C7B5}" dt="2023-11-23T19:13:46.407" v="14" actId="1076"/>
        <pc:sldMkLst>
          <pc:docMk/>
          <pc:sldMk cId="0" sldId="257"/>
        </pc:sldMkLst>
        <pc:spChg chg="mod">
          <ac:chgData name="Fitton, Jeff" userId="580d7fa9-771e-4d81-b4de-8902744d95c7" providerId="ADAL" clId="{2EBDA49D-665D-4A1D-9B93-3B6FB420C7B5}" dt="2023-11-23T19:13:29.849" v="9" actId="1076"/>
          <ac:spMkLst>
            <pc:docMk/>
            <pc:sldMk cId="0" sldId="257"/>
            <ac:spMk id="2" creationId="{00000000-0000-0000-0000-000000000000}"/>
          </ac:spMkLst>
        </pc:spChg>
        <pc:spChg chg="del mod">
          <ac:chgData name="Fitton, Jeff" userId="580d7fa9-771e-4d81-b4de-8902744d95c7" providerId="ADAL" clId="{2EBDA49D-665D-4A1D-9B93-3B6FB420C7B5}" dt="2023-11-23T19:13:15.861" v="3" actId="478"/>
          <ac:spMkLst>
            <pc:docMk/>
            <pc:sldMk cId="0" sldId="257"/>
            <ac:spMk id="3" creationId="{00000000-0000-0000-0000-000000000000}"/>
          </ac:spMkLst>
        </pc:spChg>
        <pc:spChg chg="mod">
          <ac:chgData name="Fitton, Jeff" userId="580d7fa9-771e-4d81-b4de-8902744d95c7" providerId="ADAL" clId="{2EBDA49D-665D-4A1D-9B93-3B6FB420C7B5}" dt="2023-11-23T19:13:35.095" v="10" actId="1076"/>
          <ac:spMkLst>
            <pc:docMk/>
            <pc:sldMk cId="0" sldId="257"/>
            <ac:spMk id="12" creationId="{00000000-0000-0000-0000-000000000000}"/>
          </ac:spMkLst>
        </pc:spChg>
        <pc:spChg chg="mod">
          <ac:chgData name="Fitton, Jeff" userId="580d7fa9-771e-4d81-b4de-8902744d95c7" providerId="ADAL" clId="{2EBDA49D-665D-4A1D-9B93-3B6FB420C7B5}" dt="2023-11-23T19:13:40.390" v="11" actId="1076"/>
          <ac:spMkLst>
            <pc:docMk/>
            <pc:sldMk cId="0" sldId="257"/>
            <ac:spMk id="13" creationId="{00000000-0000-0000-0000-000000000000}"/>
          </ac:spMkLst>
        </pc:spChg>
        <pc:picChg chg="mod">
          <ac:chgData name="Fitton, Jeff" userId="580d7fa9-771e-4d81-b4de-8902744d95c7" providerId="ADAL" clId="{2EBDA49D-665D-4A1D-9B93-3B6FB420C7B5}" dt="2023-11-23T19:13:21.091" v="5" actId="1076"/>
          <ac:picMkLst>
            <pc:docMk/>
            <pc:sldMk cId="0" sldId="257"/>
            <ac:picMk id="11" creationId="{00000000-0000-0000-0000-000000000000}"/>
          </ac:picMkLst>
        </pc:picChg>
        <pc:picChg chg="add mod">
          <ac:chgData name="Fitton, Jeff" userId="580d7fa9-771e-4d81-b4de-8902744d95c7" providerId="ADAL" clId="{2EBDA49D-665D-4A1D-9B93-3B6FB420C7B5}" dt="2023-11-23T19:13:46.407" v="14" actId="1076"/>
          <ac:picMkLst>
            <pc:docMk/>
            <pc:sldMk cId="0" sldId="257"/>
            <ac:picMk id="1026" creationId="{903BECB3-A2DF-232B-B898-7A69BBFF157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530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gamma.app"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hyperlink" Target="https://gamma.app"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gamma.app"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gamma.app"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gamma.app"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txBody>
          <a:bodyPr/>
          <a:lstStyle/>
          <a:p>
            <a:endParaRPr lang="en-US"/>
          </a:p>
        </p:txBody>
      </p:sp>
      <p:sp>
        <p:nvSpPr>
          <p:cNvPr id="3" name="Shape 1"/>
          <p:cNvSpPr/>
          <p:nvPr/>
        </p:nvSpPr>
        <p:spPr>
          <a:xfrm>
            <a:off x="0" y="0"/>
            <a:ext cx="14630400" cy="8229600"/>
          </a:xfrm>
          <a:prstGeom prst="rect">
            <a:avLst/>
          </a:prstGeom>
          <a:solidFill>
            <a:srgbClr val="FFF8F0"/>
          </a:solidFill>
          <a:ln w="13811">
            <a:solidFill>
              <a:srgbClr val="E5E0DF"/>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33199" y="1662708"/>
            <a:ext cx="7477601" cy="2499598"/>
          </a:xfrm>
          <a:prstGeom prst="rect">
            <a:avLst/>
          </a:prstGeom>
          <a:noFill/>
          <a:ln/>
        </p:spPr>
        <p:txBody>
          <a:bodyPr wrap="square" rtlCol="0" anchor="t"/>
          <a:lstStyle/>
          <a:p>
            <a:pPr marL="0" indent="0">
              <a:lnSpc>
                <a:spcPts val="6561"/>
              </a:lnSpc>
              <a:buNone/>
            </a:pPr>
            <a:r>
              <a:rPr lang="en-US" sz="5249" kern="0" spc="-157" dirty="0">
                <a:solidFill>
                  <a:srgbClr val="2C3F42"/>
                </a:solidFill>
                <a:latin typeface="Bitter" pitchFamily="34" charset="0"/>
                <a:ea typeface="Bitter" pitchFamily="34" charset="-122"/>
                <a:cs typeface="Bitter" pitchFamily="34" charset="-120"/>
              </a:rPr>
              <a:t>Understanding Emotions &amp; Developing Emotional Intelligence</a:t>
            </a:r>
            <a:endParaRPr lang="en-US" sz="5249" dirty="0"/>
          </a:p>
        </p:txBody>
      </p:sp>
      <p:sp>
        <p:nvSpPr>
          <p:cNvPr id="6" name="Text 3"/>
          <p:cNvSpPr/>
          <p:nvPr/>
        </p:nvSpPr>
        <p:spPr>
          <a:xfrm>
            <a:off x="833199" y="4495562"/>
            <a:ext cx="7477601" cy="1421606"/>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Welcome to our applied psychology class! Today, we'll explore emotions, feelings, and their role in emotional intelligence. We'll provide tips and actionable strategies on how to effectively identify, process, and regulate our emotions.</a:t>
            </a:r>
            <a:endParaRPr lang="en-US" sz="1750" dirty="0"/>
          </a:p>
        </p:txBody>
      </p:sp>
      <p:sp>
        <p:nvSpPr>
          <p:cNvPr id="7" name="Shape 4"/>
          <p:cNvSpPr/>
          <p:nvPr/>
        </p:nvSpPr>
        <p:spPr>
          <a:xfrm>
            <a:off x="833199" y="6167080"/>
            <a:ext cx="355402" cy="355402"/>
          </a:xfrm>
          <a:prstGeom prst="roundRect">
            <a:avLst>
              <a:gd name="adj" fmla="val 25726039"/>
            </a:avLst>
          </a:prstGeom>
          <a:solidFill>
            <a:srgbClr val="0EE9E8"/>
          </a:solidFill>
          <a:ln w="7620">
            <a:solidFill>
              <a:srgbClr val="FFFFFF"/>
            </a:solidFill>
            <a:prstDash val="solid"/>
          </a:ln>
        </p:spPr>
        <p:txBody>
          <a:bodyPr/>
          <a:lstStyle/>
          <a:p>
            <a:endParaRPr lang="en-US"/>
          </a:p>
        </p:txBody>
      </p:sp>
      <p:sp>
        <p:nvSpPr>
          <p:cNvPr id="8" name="Text 5"/>
          <p:cNvSpPr/>
          <p:nvPr/>
        </p:nvSpPr>
        <p:spPr>
          <a:xfrm>
            <a:off x="948333" y="6161961"/>
            <a:ext cx="125135" cy="365760"/>
          </a:xfrm>
          <a:prstGeom prst="rect">
            <a:avLst/>
          </a:prstGeom>
          <a:noFill/>
          <a:ln/>
        </p:spPr>
        <p:txBody>
          <a:bodyPr wrap="none" rtlCol="0" anchor="t"/>
          <a:lstStyle/>
          <a:p>
            <a:pPr marL="0" indent="0" algn="ctr">
              <a:lnSpc>
                <a:spcPts val="2880"/>
              </a:lnSpc>
              <a:buNone/>
            </a:pPr>
            <a:r>
              <a:rPr lang="en-US" sz="1152" kern="0" spc="-35" dirty="0">
                <a:solidFill>
                  <a:srgbClr val="3C3838"/>
                </a:solidFill>
                <a:latin typeface="Open Sans" pitchFamily="34" charset="0"/>
                <a:ea typeface="Open Sans" pitchFamily="34" charset="-122"/>
                <a:cs typeface="Open Sans" pitchFamily="34" charset="-120"/>
              </a:rPr>
              <a:t>M</a:t>
            </a:r>
            <a:endParaRPr lang="en-US" sz="1152" dirty="0"/>
          </a:p>
        </p:txBody>
      </p:sp>
      <p:sp>
        <p:nvSpPr>
          <p:cNvPr id="9" name="Text 6"/>
          <p:cNvSpPr/>
          <p:nvPr/>
        </p:nvSpPr>
        <p:spPr>
          <a:xfrm>
            <a:off x="1299686" y="6172557"/>
            <a:ext cx="1694855" cy="388858"/>
          </a:xfrm>
          <a:prstGeom prst="rect">
            <a:avLst/>
          </a:prstGeom>
          <a:noFill/>
          <a:ln/>
        </p:spPr>
        <p:txBody>
          <a:bodyPr wrap="none" rtlCol="0" anchor="t"/>
          <a:lstStyle/>
          <a:p>
            <a:pPr marL="0" indent="0" algn="l">
              <a:lnSpc>
                <a:spcPts val="3062"/>
              </a:lnSpc>
              <a:buNone/>
            </a:pPr>
            <a:r>
              <a:rPr lang="en-US" sz="2187" b="1" kern="0" spc="-35" dirty="0">
                <a:solidFill>
                  <a:srgbClr val="2B2E3C"/>
                </a:solidFill>
                <a:latin typeface="Open Sans" pitchFamily="34" charset="0"/>
                <a:ea typeface="Open Sans" pitchFamily="34" charset="-122"/>
                <a:cs typeface="Open Sans" pitchFamily="34" charset="-120"/>
              </a:rPr>
              <a:t>by Mr.  Fitton</a:t>
            </a:r>
            <a:endParaRPr lang="en-US" sz="2187" dirty="0"/>
          </a:p>
        </p:txBody>
      </p:sp>
      <p:pic>
        <p:nvPicPr>
          <p:cNvPr id="10"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txBody>
          <a:bodyPr/>
          <a:lstStyle/>
          <a:p>
            <a:endParaRPr lang="en-US"/>
          </a:p>
        </p:txBody>
      </p:sp>
      <p:sp>
        <p:nvSpPr>
          <p:cNvPr id="4" name="Text 2"/>
          <p:cNvSpPr/>
          <p:nvPr/>
        </p:nvSpPr>
        <p:spPr>
          <a:xfrm>
            <a:off x="3214926" y="474702"/>
            <a:ext cx="4244459" cy="539472"/>
          </a:xfrm>
          <a:prstGeom prst="rect">
            <a:avLst/>
          </a:prstGeom>
          <a:noFill/>
          <a:ln/>
        </p:spPr>
        <p:txBody>
          <a:bodyPr wrap="none" rtlCol="0" anchor="t"/>
          <a:lstStyle/>
          <a:p>
            <a:pPr marL="0" indent="0">
              <a:lnSpc>
                <a:spcPts val="4248"/>
              </a:lnSpc>
              <a:buNone/>
            </a:pPr>
            <a:r>
              <a:rPr lang="en-US" sz="3399" kern="0" spc="-102" dirty="0">
                <a:solidFill>
                  <a:srgbClr val="2C3F42"/>
                </a:solidFill>
                <a:latin typeface="Bitter" pitchFamily="34" charset="0"/>
                <a:ea typeface="Bitter" pitchFamily="34" charset="-122"/>
                <a:cs typeface="Bitter" pitchFamily="34" charset="-120"/>
              </a:rPr>
              <a:t>Recognizing Emotions</a:t>
            </a:r>
            <a:endParaRPr lang="en-US" sz="3399" dirty="0"/>
          </a:p>
        </p:txBody>
      </p:sp>
      <p:pic>
        <p:nvPicPr>
          <p:cNvPr id="5" name="Image 0" descr="preencoded.png"/>
          <p:cNvPicPr>
            <a:picLocks noChangeAspect="1"/>
          </p:cNvPicPr>
          <p:nvPr/>
        </p:nvPicPr>
        <p:blipFill>
          <a:blip r:embed="rId3"/>
          <a:stretch>
            <a:fillRect/>
          </a:stretch>
        </p:blipFill>
        <p:spPr>
          <a:xfrm>
            <a:off x="3214926" y="1359456"/>
            <a:ext cx="2560796" cy="1582579"/>
          </a:xfrm>
          <a:prstGeom prst="rect">
            <a:avLst/>
          </a:prstGeom>
        </p:spPr>
      </p:pic>
      <p:sp>
        <p:nvSpPr>
          <p:cNvPr id="6" name="Text 3"/>
          <p:cNvSpPr/>
          <p:nvPr/>
        </p:nvSpPr>
        <p:spPr>
          <a:xfrm>
            <a:off x="3214926" y="3157776"/>
            <a:ext cx="1726406" cy="269796"/>
          </a:xfrm>
          <a:prstGeom prst="rect">
            <a:avLst/>
          </a:prstGeom>
          <a:noFill/>
          <a:ln/>
        </p:spPr>
        <p:txBody>
          <a:bodyPr wrap="none" rtlCol="0" anchor="t"/>
          <a:lstStyle/>
          <a:p>
            <a:pPr marL="0" indent="0" algn="l">
              <a:lnSpc>
                <a:spcPts val="2124"/>
              </a:lnSpc>
              <a:buNone/>
            </a:pPr>
            <a:r>
              <a:rPr lang="en-US" sz="1699" kern="0" spc="-51" dirty="0">
                <a:solidFill>
                  <a:srgbClr val="2C3F42"/>
                </a:solidFill>
                <a:latin typeface="Bitter" pitchFamily="34" charset="0"/>
                <a:ea typeface="Bitter" pitchFamily="34" charset="-122"/>
                <a:cs typeface="Bitter" pitchFamily="34" charset="-120"/>
              </a:rPr>
              <a:t>Anger</a:t>
            </a:r>
            <a:endParaRPr lang="en-US" sz="1699" dirty="0"/>
          </a:p>
        </p:txBody>
      </p:sp>
      <p:sp>
        <p:nvSpPr>
          <p:cNvPr id="7" name="Text 4"/>
          <p:cNvSpPr/>
          <p:nvPr/>
        </p:nvSpPr>
        <p:spPr>
          <a:xfrm>
            <a:off x="3214926" y="3600212"/>
            <a:ext cx="2560796" cy="828675"/>
          </a:xfrm>
          <a:prstGeom prst="rect">
            <a:avLst/>
          </a:prstGeom>
          <a:noFill/>
          <a:ln/>
        </p:spPr>
        <p:txBody>
          <a:bodyPr wrap="square" rtlCol="0" anchor="t"/>
          <a:lstStyle/>
          <a:p>
            <a:pPr marL="0" indent="0" algn="l">
              <a:lnSpc>
                <a:spcPts val="2175"/>
              </a:lnSpc>
              <a:buNone/>
            </a:pPr>
            <a:r>
              <a:rPr lang="en-US" sz="1359" kern="0" spc="-27" dirty="0">
                <a:solidFill>
                  <a:srgbClr val="2B2E3C"/>
                </a:solidFill>
                <a:latin typeface="Open Sans" pitchFamily="34" charset="0"/>
                <a:ea typeface="Open Sans" pitchFamily="34" charset="-122"/>
                <a:cs typeface="Open Sans" pitchFamily="34" charset="-120"/>
              </a:rPr>
              <a:t>Learn to recognize this powerful emotion and identify what triggers it.</a:t>
            </a:r>
            <a:endParaRPr lang="en-US" sz="1359" dirty="0"/>
          </a:p>
        </p:txBody>
      </p:sp>
      <p:pic>
        <p:nvPicPr>
          <p:cNvPr id="8" name="Image 1" descr="preencoded.png"/>
          <p:cNvPicPr>
            <a:picLocks noChangeAspect="1"/>
          </p:cNvPicPr>
          <p:nvPr/>
        </p:nvPicPr>
        <p:blipFill>
          <a:blip r:embed="rId4"/>
          <a:stretch>
            <a:fillRect/>
          </a:stretch>
        </p:blipFill>
        <p:spPr>
          <a:xfrm>
            <a:off x="6034683" y="1359456"/>
            <a:ext cx="2560915" cy="1582698"/>
          </a:xfrm>
          <a:prstGeom prst="rect">
            <a:avLst/>
          </a:prstGeom>
        </p:spPr>
      </p:pic>
      <p:sp>
        <p:nvSpPr>
          <p:cNvPr id="9" name="Text 5"/>
          <p:cNvSpPr/>
          <p:nvPr/>
        </p:nvSpPr>
        <p:spPr>
          <a:xfrm>
            <a:off x="6034683" y="3157895"/>
            <a:ext cx="1726406" cy="269796"/>
          </a:xfrm>
          <a:prstGeom prst="rect">
            <a:avLst/>
          </a:prstGeom>
          <a:noFill/>
          <a:ln/>
        </p:spPr>
        <p:txBody>
          <a:bodyPr wrap="none" rtlCol="0" anchor="t"/>
          <a:lstStyle/>
          <a:p>
            <a:pPr marL="0" indent="0" algn="l">
              <a:lnSpc>
                <a:spcPts val="2124"/>
              </a:lnSpc>
              <a:buNone/>
            </a:pPr>
            <a:r>
              <a:rPr lang="en-US" sz="1699" kern="0" spc="-51" dirty="0">
                <a:solidFill>
                  <a:srgbClr val="2C3F42"/>
                </a:solidFill>
                <a:latin typeface="Bitter" pitchFamily="34" charset="0"/>
                <a:ea typeface="Bitter" pitchFamily="34" charset="-122"/>
                <a:cs typeface="Bitter" pitchFamily="34" charset="-120"/>
              </a:rPr>
              <a:t>Surprise</a:t>
            </a:r>
            <a:endParaRPr lang="en-US" sz="1699" dirty="0"/>
          </a:p>
        </p:txBody>
      </p:sp>
      <p:sp>
        <p:nvSpPr>
          <p:cNvPr id="10" name="Text 6"/>
          <p:cNvSpPr/>
          <p:nvPr/>
        </p:nvSpPr>
        <p:spPr>
          <a:xfrm>
            <a:off x="6034683" y="3600331"/>
            <a:ext cx="2560915" cy="828675"/>
          </a:xfrm>
          <a:prstGeom prst="rect">
            <a:avLst/>
          </a:prstGeom>
          <a:noFill/>
          <a:ln/>
        </p:spPr>
        <p:txBody>
          <a:bodyPr wrap="square" rtlCol="0" anchor="t"/>
          <a:lstStyle/>
          <a:p>
            <a:pPr marL="0" indent="0" algn="l">
              <a:lnSpc>
                <a:spcPts val="2175"/>
              </a:lnSpc>
              <a:buNone/>
            </a:pPr>
            <a:r>
              <a:rPr lang="en-US" sz="1359" kern="0" spc="-27" dirty="0">
                <a:solidFill>
                  <a:srgbClr val="2B2E3C"/>
                </a:solidFill>
                <a:latin typeface="Open Sans" pitchFamily="34" charset="0"/>
                <a:ea typeface="Open Sans" pitchFamily="34" charset="-122"/>
                <a:cs typeface="Open Sans" pitchFamily="34" charset="-120"/>
              </a:rPr>
              <a:t>Understand its nuances and how it relates to expectations and predictions.</a:t>
            </a:r>
            <a:endParaRPr lang="en-US" sz="1359" dirty="0"/>
          </a:p>
        </p:txBody>
      </p:sp>
      <p:pic>
        <p:nvPicPr>
          <p:cNvPr id="11" name="Image 2" descr="preencoded.png"/>
          <p:cNvPicPr>
            <a:picLocks noChangeAspect="1"/>
          </p:cNvPicPr>
          <p:nvPr/>
        </p:nvPicPr>
        <p:blipFill>
          <a:blip r:embed="rId5"/>
          <a:stretch>
            <a:fillRect/>
          </a:stretch>
        </p:blipFill>
        <p:spPr>
          <a:xfrm>
            <a:off x="6178927" y="4687848"/>
            <a:ext cx="2560915" cy="1582698"/>
          </a:xfrm>
          <a:prstGeom prst="rect">
            <a:avLst/>
          </a:prstGeom>
        </p:spPr>
      </p:pic>
      <p:sp>
        <p:nvSpPr>
          <p:cNvPr id="12" name="Text 7"/>
          <p:cNvSpPr/>
          <p:nvPr/>
        </p:nvSpPr>
        <p:spPr>
          <a:xfrm>
            <a:off x="6596181" y="6394490"/>
            <a:ext cx="1726406" cy="269796"/>
          </a:xfrm>
          <a:prstGeom prst="rect">
            <a:avLst/>
          </a:prstGeom>
          <a:noFill/>
          <a:ln/>
        </p:spPr>
        <p:txBody>
          <a:bodyPr wrap="none" rtlCol="0" anchor="t"/>
          <a:lstStyle/>
          <a:p>
            <a:pPr marL="0" indent="0" algn="l">
              <a:lnSpc>
                <a:spcPts val="2124"/>
              </a:lnSpc>
              <a:buNone/>
            </a:pPr>
            <a:r>
              <a:rPr lang="en-US" sz="1699" kern="0" spc="-51" dirty="0">
                <a:solidFill>
                  <a:srgbClr val="2C3F42"/>
                </a:solidFill>
                <a:latin typeface="Bitter" pitchFamily="34" charset="0"/>
                <a:ea typeface="Bitter" pitchFamily="34" charset="-122"/>
                <a:cs typeface="Bitter" pitchFamily="34" charset="-120"/>
              </a:rPr>
              <a:t>Happiness</a:t>
            </a:r>
            <a:endParaRPr lang="en-US" sz="1699" dirty="0"/>
          </a:p>
        </p:txBody>
      </p:sp>
      <p:sp>
        <p:nvSpPr>
          <p:cNvPr id="13" name="Text 8"/>
          <p:cNvSpPr/>
          <p:nvPr/>
        </p:nvSpPr>
        <p:spPr>
          <a:xfrm>
            <a:off x="6228971" y="6939915"/>
            <a:ext cx="2560915" cy="828675"/>
          </a:xfrm>
          <a:prstGeom prst="rect">
            <a:avLst/>
          </a:prstGeom>
          <a:noFill/>
          <a:ln/>
        </p:spPr>
        <p:txBody>
          <a:bodyPr wrap="square" rtlCol="0" anchor="t"/>
          <a:lstStyle/>
          <a:p>
            <a:pPr marL="0" indent="0" algn="l">
              <a:lnSpc>
                <a:spcPts val="2175"/>
              </a:lnSpc>
              <a:buNone/>
            </a:pPr>
            <a:r>
              <a:rPr lang="en-US" sz="1359" kern="0" spc="-27" dirty="0">
                <a:solidFill>
                  <a:srgbClr val="2B2E3C"/>
                </a:solidFill>
                <a:latin typeface="Open Sans" pitchFamily="34" charset="0"/>
                <a:ea typeface="Open Sans" pitchFamily="34" charset="-122"/>
                <a:cs typeface="Open Sans" pitchFamily="34" charset="-120"/>
              </a:rPr>
              <a:t>Examine the many facets of happiness, including joy, contentment, and gratitude.</a:t>
            </a:r>
            <a:endParaRPr lang="en-US" sz="1359" dirty="0"/>
          </a:p>
        </p:txBody>
      </p:sp>
      <p:pic>
        <p:nvPicPr>
          <p:cNvPr id="14" name="Image 3" descr="preencoded.png"/>
          <p:cNvPicPr>
            <a:picLocks noChangeAspect="1"/>
          </p:cNvPicPr>
          <p:nvPr/>
        </p:nvPicPr>
        <p:blipFill>
          <a:blip r:embed="rId6"/>
          <a:stretch>
            <a:fillRect/>
          </a:stretch>
        </p:blipFill>
        <p:spPr>
          <a:xfrm>
            <a:off x="3214926" y="4687967"/>
            <a:ext cx="2560796" cy="1582579"/>
          </a:xfrm>
          <a:prstGeom prst="rect">
            <a:avLst/>
          </a:prstGeom>
        </p:spPr>
      </p:pic>
      <p:sp>
        <p:nvSpPr>
          <p:cNvPr id="15" name="Text 9"/>
          <p:cNvSpPr/>
          <p:nvPr/>
        </p:nvSpPr>
        <p:spPr>
          <a:xfrm>
            <a:off x="3214926" y="6486287"/>
            <a:ext cx="1726406" cy="269796"/>
          </a:xfrm>
          <a:prstGeom prst="rect">
            <a:avLst/>
          </a:prstGeom>
          <a:noFill/>
          <a:ln/>
        </p:spPr>
        <p:txBody>
          <a:bodyPr wrap="none" rtlCol="0" anchor="t"/>
          <a:lstStyle/>
          <a:p>
            <a:pPr marL="0" indent="0" algn="l">
              <a:lnSpc>
                <a:spcPts val="2124"/>
              </a:lnSpc>
              <a:buNone/>
            </a:pPr>
            <a:r>
              <a:rPr lang="en-US" sz="1699" kern="0" spc="-51" dirty="0">
                <a:solidFill>
                  <a:srgbClr val="2C3F42"/>
                </a:solidFill>
                <a:latin typeface="Bitter" pitchFamily="34" charset="0"/>
                <a:ea typeface="Bitter" pitchFamily="34" charset="-122"/>
                <a:cs typeface="Bitter" pitchFamily="34" charset="-120"/>
              </a:rPr>
              <a:t>Fear &amp; Anxiety</a:t>
            </a:r>
            <a:endParaRPr lang="en-US" sz="1699" dirty="0"/>
          </a:p>
        </p:txBody>
      </p:sp>
      <p:sp>
        <p:nvSpPr>
          <p:cNvPr id="16" name="Text 10"/>
          <p:cNvSpPr/>
          <p:nvPr/>
        </p:nvSpPr>
        <p:spPr>
          <a:xfrm>
            <a:off x="3214926" y="6928723"/>
            <a:ext cx="2560796" cy="828675"/>
          </a:xfrm>
          <a:prstGeom prst="rect">
            <a:avLst/>
          </a:prstGeom>
          <a:noFill/>
          <a:ln/>
        </p:spPr>
        <p:txBody>
          <a:bodyPr wrap="square" rtlCol="0" anchor="t"/>
          <a:lstStyle/>
          <a:p>
            <a:pPr marL="0" indent="0" algn="l">
              <a:lnSpc>
                <a:spcPts val="2175"/>
              </a:lnSpc>
              <a:buNone/>
            </a:pPr>
            <a:r>
              <a:rPr lang="en-US" sz="1359" kern="0" spc="-27" dirty="0">
                <a:solidFill>
                  <a:srgbClr val="2B2E3C"/>
                </a:solidFill>
                <a:latin typeface="Open Sans" pitchFamily="34" charset="0"/>
                <a:ea typeface="Open Sans" pitchFamily="34" charset="-122"/>
                <a:cs typeface="Open Sans" pitchFamily="34" charset="-120"/>
              </a:rPr>
              <a:t>Differentiate between anxiety and fear and explore how they can motivate us or hold us back.</a:t>
            </a:r>
            <a:endParaRPr lang="en-US" sz="1359" dirty="0"/>
          </a:p>
        </p:txBody>
      </p:sp>
      <p:pic>
        <p:nvPicPr>
          <p:cNvPr id="17" name="Image 4" descr="preencoded.png">
            <a:hlinkClick r:id="rId7"/>
          </p:cNvPr>
          <p:cNvPicPr>
            <a:picLocks noChangeAspect="1"/>
          </p:cNvPicPr>
          <p:nvPr/>
        </p:nvPicPr>
        <p:blipFill>
          <a:blip r:embed="rId8"/>
          <a:stretch>
            <a:fillRect/>
          </a:stretch>
        </p:blipFill>
        <p:spPr>
          <a:xfrm>
            <a:off x="12242153" y="7589520"/>
            <a:ext cx="2296807" cy="548640"/>
          </a:xfrm>
          <a:prstGeom prst="rect">
            <a:avLst/>
          </a:prstGeom>
        </p:spPr>
      </p:pic>
      <p:pic>
        <p:nvPicPr>
          <p:cNvPr id="1026" name="Picture 2" descr="Picture">
            <a:extLst>
              <a:ext uri="{FF2B5EF4-FFF2-40B4-BE49-F238E27FC236}">
                <a16:creationId xmlns:a16="http://schemas.microsoft.com/office/drawing/2014/main" id="{903BECB3-A2DF-232B-B898-7A69BBFF157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96039" y="1359456"/>
            <a:ext cx="5261231" cy="53823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txBody>
          <a:bodyPr/>
          <a:lstStyle/>
          <a:p>
            <a:endParaRPr lang="en-US"/>
          </a:p>
        </p:txBody>
      </p:sp>
      <p:sp>
        <p:nvSpPr>
          <p:cNvPr id="3" name="Shape 1"/>
          <p:cNvSpPr/>
          <p:nvPr/>
        </p:nvSpPr>
        <p:spPr>
          <a:xfrm>
            <a:off x="0" y="0"/>
            <a:ext cx="14630400" cy="8229600"/>
          </a:xfrm>
          <a:prstGeom prst="rect">
            <a:avLst/>
          </a:prstGeom>
          <a:solidFill>
            <a:srgbClr val="FFF8F0"/>
          </a:solidFill>
          <a:ln w="13811">
            <a:solidFill>
              <a:srgbClr val="E5E0DF"/>
            </a:solidFill>
            <a:prstDash val="solid"/>
          </a:ln>
        </p:spPr>
        <p:txBody>
          <a:bodyPr/>
          <a:lstStyle/>
          <a:p>
            <a:endParaRPr lang="en-US"/>
          </a:p>
        </p:txBody>
      </p:sp>
      <p:sp>
        <p:nvSpPr>
          <p:cNvPr id="4" name="Text 2"/>
          <p:cNvSpPr/>
          <p:nvPr/>
        </p:nvSpPr>
        <p:spPr>
          <a:xfrm>
            <a:off x="2037993" y="1548884"/>
            <a:ext cx="5516047" cy="694373"/>
          </a:xfrm>
          <a:prstGeom prst="rect">
            <a:avLst/>
          </a:prstGeom>
          <a:noFill/>
          <a:ln/>
        </p:spPr>
        <p:txBody>
          <a:bodyPr wrap="none" rtlCol="0" anchor="t"/>
          <a:lstStyle/>
          <a:p>
            <a:pPr marL="0" indent="0">
              <a:lnSpc>
                <a:spcPts val="5468"/>
              </a:lnSpc>
              <a:buNone/>
            </a:pPr>
            <a:r>
              <a:rPr lang="en-US" sz="4374" kern="0" spc="-131" dirty="0">
                <a:solidFill>
                  <a:srgbClr val="2C3F42"/>
                </a:solidFill>
                <a:latin typeface="Bitter" pitchFamily="34" charset="0"/>
                <a:ea typeface="Bitter" pitchFamily="34" charset="-122"/>
                <a:cs typeface="Bitter" pitchFamily="34" charset="-120"/>
              </a:rPr>
              <a:t>Emotional Intelligence</a:t>
            </a:r>
            <a:endParaRPr lang="en-US" sz="4374" dirty="0"/>
          </a:p>
        </p:txBody>
      </p:sp>
      <p:sp>
        <p:nvSpPr>
          <p:cNvPr id="5" name="Shape 3"/>
          <p:cNvSpPr/>
          <p:nvPr/>
        </p:nvSpPr>
        <p:spPr>
          <a:xfrm>
            <a:off x="2037993" y="2861191"/>
            <a:ext cx="499943" cy="499943"/>
          </a:xfrm>
          <a:prstGeom prst="roundRect">
            <a:avLst>
              <a:gd name="adj" fmla="val 20000"/>
            </a:avLst>
          </a:prstGeom>
          <a:solidFill>
            <a:srgbClr val="FCE2CF"/>
          </a:solidFill>
          <a:ln w="13811">
            <a:solidFill>
              <a:srgbClr val="F9C59F"/>
            </a:solidFill>
            <a:prstDash val="solid"/>
          </a:ln>
        </p:spPr>
        <p:txBody>
          <a:bodyPr/>
          <a:lstStyle/>
          <a:p>
            <a:endParaRPr lang="en-US"/>
          </a:p>
        </p:txBody>
      </p:sp>
      <p:sp>
        <p:nvSpPr>
          <p:cNvPr id="6" name="Text 4"/>
          <p:cNvSpPr/>
          <p:nvPr/>
        </p:nvSpPr>
        <p:spPr>
          <a:xfrm>
            <a:off x="2221587" y="2902863"/>
            <a:ext cx="132755" cy="416481"/>
          </a:xfrm>
          <a:prstGeom prst="rect">
            <a:avLst/>
          </a:prstGeom>
          <a:noFill/>
          <a:ln/>
        </p:spPr>
        <p:txBody>
          <a:bodyPr wrap="none" rtlCol="0" anchor="t"/>
          <a:lstStyle/>
          <a:p>
            <a:pPr marL="0" indent="0" algn="ctr">
              <a:lnSpc>
                <a:spcPts val="3281"/>
              </a:lnSpc>
              <a:buNone/>
            </a:pPr>
            <a:r>
              <a:rPr lang="en-US" sz="2624" kern="0" spc="-35" dirty="0">
                <a:solidFill>
                  <a:srgbClr val="2B2E3C"/>
                </a:solidFill>
                <a:latin typeface="Bitter" pitchFamily="34" charset="0"/>
                <a:ea typeface="Bitter" pitchFamily="34" charset="-122"/>
                <a:cs typeface="Bitter" pitchFamily="34" charset="-120"/>
              </a:rPr>
              <a:t>1</a:t>
            </a:r>
            <a:endParaRPr lang="en-US" sz="2624" dirty="0"/>
          </a:p>
        </p:txBody>
      </p:sp>
      <p:sp>
        <p:nvSpPr>
          <p:cNvPr id="7" name="Text 5"/>
          <p:cNvSpPr/>
          <p:nvPr/>
        </p:nvSpPr>
        <p:spPr>
          <a:xfrm>
            <a:off x="2760107" y="2937510"/>
            <a:ext cx="3856553"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What is Emotional Intelligence?</a:t>
            </a:r>
            <a:endParaRPr lang="en-US" sz="2187" dirty="0"/>
          </a:p>
        </p:txBody>
      </p:sp>
      <p:sp>
        <p:nvSpPr>
          <p:cNvPr id="8" name="Text 6"/>
          <p:cNvSpPr/>
          <p:nvPr/>
        </p:nvSpPr>
        <p:spPr>
          <a:xfrm>
            <a:off x="2760107" y="3506867"/>
            <a:ext cx="4444008" cy="1421606"/>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An overview of EI, including the four components: self-awareness, self-regulation, social awareness, and relationship management.</a:t>
            </a:r>
            <a:endParaRPr lang="en-US" sz="1750" dirty="0"/>
          </a:p>
        </p:txBody>
      </p:sp>
      <p:sp>
        <p:nvSpPr>
          <p:cNvPr id="9" name="Shape 7"/>
          <p:cNvSpPr/>
          <p:nvPr/>
        </p:nvSpPr>
        <p:spPr>
          <a:xfrm>
            <a:off x="7426285" y="2861191"/>
            <a:ext cx="499943" cy="499943"/>
          </a:xfrm>
          <a:prstGeom prst="roundRect">
            <a:avLst>
              <a:gd name="adj" fmla="val 20000"/>
            </a:avLst>
          </a:prstGeom>
          <a:solidFill>
            <a:srgbClr val="FCE2CF"/>
          </a:solidFill>
          <a:ln w="13811">
            <a:solidFill>
              <a:srgbClr val="F9C59F"/>
            </a:solidFill>
            <a:prstDash val="solid"/>
          </a:ln>
        </p:spPr>
        <p:txBody>
          <a:bodyPr/>
          <a:lstStyle/>
          <a:p>
            <a:endParaRPr lang="en-US"/>
          </a:p>
        </p:txBody>
      </p:sp>
      <p:sp>
        <p:nvSpPr>
          <p:cNvPr id="10" name="Text 8"/>
          <p:cNvSpPr/>
          <p:nvPr/>
        </p:nvSpPr>
        <p:spPr>
          <a:xfrm>
            <a:off x="7587020" y="2902863"/>
            <a:ext cx="178475" cy="416481"/>
          </a:xfrm>
          <a:prstGeom prst="rect">
            <a:avLst/>
          </a:prstGeom>
          <a:noFill/>
          <a:ln/>
        </p:spPr>
        <p:txBody>
          <a:bodyPr wrap="none" rtlCol="0" anchor="t"/>
          <a:lstStyle/>
          <a:p>
            <a:pPr marL="0" indent="0" algn="ctr">
              <a:lnSpc>
                <a:spcPts val="3281"/>
              </a:lnSpc>
              <a:buNone/>
            </a:pPr>
            <a:r>
              <a:rPr lang="en-US" sz="2624" kern="0" spc="-35" dirty="0">
                <a:solidFill>
                  <a:srgbClr val="2B2E3C"/>
                </a:solidFill>
                <a:latin typeface="Bitter" pitchFamily="34" charset="0"/>
                <a:ea typeface="Bitter" pitchFamily="34" charset="-122"/>
                <a:cs typeface="Bitter" pitchFamily="34" charset="-120"/>
              </a:rPr>
              <a:t>2</a:t>
            </a:r>
            <a:endParaRPr lang="en-US" sz="2624" dirty="0"/>
          </a:p>
        </p:txBody>
      </p:sp>
      <p:sp>
        <p:nvSpPr>
          <p:cNvPr id="11" name="Text 9"/>
          <p:cNvSpPr/>
          <p:nvPr/>
        </p:nvSpPr>
        <p:spPr>
          <a:xfrm>
            <a:off x="8148399" y="2937510"/>
            <a:ext cx="4121110"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Benefits of Emotional Intelligence</a:t>
            </a:r>
            <a:endParaRPr lang="en-US" sz="2187" dirty="0"/>
          </a:p>
        </p:txBody>
      </p:sp>
      <p:sp>
        <p:nvSpPr>
          <p:cNvPr id="12" name="Text 10"/>
          <p:cNvSpPr/>
          <p:nvPr/>
        </p:nvSpPr>
        <p:spPr>
          <a:xfrm>
            <a:off x="8148399" y="3506867"/>
            <a:ext cx="4444008" cy="1066205"/>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How developing emotional intelligence can improve relationships, decision-making, and overall wellbeing.</a:t>
            </a:r>
            <a:endParaRPr lang="en-US" sz="1750" dirty="0"/>
          </a:p>
        </p:txBody>
      </p:sp>
      <p:sp>
        <p:nvSpPr>
          <p:cNvPr id="13" name="Shape 11"/>
          <p:cNvSpPr/>
          <p:nvPr/>
        </p:nvSpPr>
        <p:spPr>
          <a:xfrm>
            <a:off x="2037993" y="5324237"/>
            <a:ext cx="499943" cy="499943"/>
          </a:xfrm>
          <a:prstGeom prst="roundRect">
            <a:avLst>
              <a:gd name="adj" fmla="val 20000"/>
            </a:avLst>
          </a:prstGeom>
          <a:solidFill>
            <a:srgbClr val="FCE2CF"/>
          </a:solidFill>
          <a:ln w="13811">
            <a:solidFill>
              <a:srgbClr val="F9C59F"/>
            </a:solidFill>
            <a:prstDash val="solid"/>
          </a:ln>
        </p:spPr>
        <p:txBody>
          <a:bodyPr/>
          <a:lstStyle/>
          <a:p>
            <a:endParaRPr lang="en-US"/>
          </a:p>
        </p:txBody>
      </p:sp>
      <p:sp>
        <p:nvSpPr>
          <p:cNvPr id="14" name="Text 12"/>
          <p:cNvSpPr/>
          <p:nvPr/>
        </p:nvSpPr>
        <p:spPr>
          <a:xfrm>
            <a:off x="2194917" y="5365909"/>
            <a:ext cx="186095" cy="416481"/>
          </a:xfrm>
          <a:prstGeom prst="rect">
            <a:avLst/>
          </a:prstGeom>
          <a:noFill/>
          <a:ln/>
        </p:spPr>
        <p:txBody>
          <a:bodyPr wrap="none" rtlCol="0" anchor="t"/>
          <a:lstStyle/>
          <a:p>
            <a:pPr marL="0" indent="0" algn="ctr">
              <a:lnSpc>
                <a:spcPts val="3281"/>
              </a:lnSpc>
              <a:buNone/>
            </a:pPr>
            <a:r>
              <a:rPr lang="en-US" sz="2624" kern="0" spc="-35" dirty="0">
                <a:solidFill>
                  <a:srgbClr val="2B2E3C"/>
                </a:solidFill>
                <a:latin typeface="Bitter" pitchFamily="34" charset="0"/>
                <a:ea typeface="Bitter" pitchFamily="34" charset="-122"/>
                <a:cs typeface="Bitter" pitchFamily="34" charset="-120"/>
              </a:rPr>
              <a:t>3</a:t>
            </a:r>
            <a:endParaRPr lang="en-US" sz="2624" dirty="0"/>
          </a:p>
        </p:txBody>
      </p:sp>
      <p:sp>
        <p:nvSpPr>
          <p:cNvPr id="15" name="Text 13"/>
          <p:cNvSpPr/>
          <p:nvPr/>
        </p:nvSpPr>
        <p:spPr>
          <a:xfrm>
            <a:off x="2760107" y="5400556"/>
            <a:ext cx="4297085"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Emotional Intelligence Assessment</a:t>
            </a:r>
            <a:endParaRPr lang="en-US" sz="2187" dirty="0"/>
          </a:p>
        </p:txBody>
      </p:sp>
      <p:sp>
        <p:nvSpPr>
          <p:cNvPr id="16" name="Text 14"/>
          <p:cNvSpPr/>
          <p:nvPr/>
        </p:nvSpPr>
        <p:spPr>
          <a:xfrm>
            <a:off x="2760107" y="5969913"/>
            <a:ext cx="4444008" cy="710803"/>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Discover resources to assess and identify your emotional intelligence level.</a:t>
            </a:r>
            <a:endParaRPr lang="en-US" sz="1750" dirty="0"/>
          </a:p>
        </p:txBody>
      </p:sp>
      <p:sp>
        <p:nvSpPr>
          <p:cNvPr id="17" name="Shape 15"/>
          <p:cNvSpPr/>
          <p:nvPr/>
        </p:nvSpPr>
        <p:spPr>
          <a:xfrm>
            <a:off x="7426285" y="5324237"/>
            <a:ext cx="499943" cy="499943"/>
          </a:xfrm>
          <a:prstGeom prst="roundRect">
            <a:avLst>
              <a:gd name="adj" fmla="val 20000"/>
            </a:avLst>
          </a:prstGeom>
          <a:solidFill>
            <a:srgbClr val="FCE2CF"/>
          </a:solidFill>
          <a:ln w="13811">
            <a:solidFill>
              <a:srgbClr val="F9C59F"/>
            </a:solidFill>
            <a:prstDash val="solid"/>
          </a:ln>
        </p:spPr>
        <p:txBody>
          <a:bodyPr/>
          <a:lstStyle/>
          <a:p>
            <a:endParaRPr lang="en-US"/>
          </a:p>
        </p:txBody>
      </p:sp>
      <p:sp>
        <p:nvSpPr>
          <p:cNvPr id="18" name="Text 16"/>
          <p:cNvSpPr/>
          <p:nvPr/>
        </p:nvSpPr>
        <p:spPr>
          <a:xfrm>
            <a:off x="7579400" y="5365909"/>
            <a:ext cx="193715" cy="416481"/>
          </a:xfrm>
          <a:prstGeom prst="rect">
            <a:avLst/>
          </a:prstGeom>
          <a:noFill/>
          <a:ln/>
        </p:spPr>
        <p:txBody>
          <a:bodyPr wrap="none" rtlCol="0" anchor="t"/>
          <a:lstStyle/>
          <a:p>
            <a:pPr marL="0" indent="0" algn="ctr">
              <a:lnSpc>
                <a:spcPts val="3281"/>
              </a:lnSpc>
              <a:buNone/>
            </a:pPr>
            <a:r>
              <a:rPr lang="en-US" sz="2624" kern="0" spc="-35" dirty="0">
                <a:solidFill>
                  <a:srgbClr val="2B2E3C"/>
                </a:solidFill>
                <a:latin typeface="Bitter" pitchFamily="34" charset="0"/>
                <a:ea typeface="Bitter" pitchFamily="34" charset="-122"/>
                <a:cs typeface="Bitter" pitchFamily="34" charset="-120"/>
              </a:rPr>
              <a:t>4</a:t>
            </a:r>
            <a:endParaRPr lang="en-US" sz="2624" dirty="0"/>
          </a:p>
        </p:txBody>
      </p:sp>
      <p:sp>
        <p:nvSpPr>
          <p:cNvPr id="19" name="Text 17"/>
          <p:cNvSpPr/>
          <p:nvPr/>
        </p:nvSpPr>
        <p:spPr>
          <a:xfrm>
            <a:off x="8148399" y="5400556"/>
            <a:ext cx="4107299"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Improving Emotional Intelligence</a:t>
            </a:r>
            <a:endParaRPr lang="en-US" sz="2187" dirty="0"/>
          </a:p>
        </p:txBody>
      </p:sp>
      <p:sp>
        <p:nvSpPr>
          <p:cNvPr id="20" name="Text 18"/>
          <p:cNvSpPr/>
          <p:nvPr/>
        </p:nvSpPr>
        <p:spPr>
          <a:xfrm>
            <a:off x="8148399" y="5969913"/>
            <a:ext cx="4444008" cy="710803"/>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Effective strategies to improve all components of emotional intelligence.</a:t>
            </a:r>
            <a:endParaRPr lang="en-US" sz="1750" dirty="0"/>
          </a:p>
        </p:txBody>
      </p:sp>
      <p:pic>
        <p:nvPicPr>
          <p:cNvPr id="21" name="Image 0" descr="preencoded.png">
            <a:hlinkClick r:id="rId3"/>
          </p:cNvPr>
          <p:cNvPicPr>
            <a:picLocks noChangeAspect="1"/>
          </p:cNvPicPr>
          <p:nvPr/>
        </p:nvPicPr>
        <p:blipFill>
          <a:blip r:embed="rId4"/>
          <a:stretch>
            <a:fillRect/>
          </a:stretch>
        </p:blipFill>
        <p:spPr>
          <a:xfrm>
            <a:off x="12242153" y="7589520"/>
            <a:ext cx="2296807" cy="5486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txBody>
          <a:bodyPr/>
          <a:lstStyle/>
          <a:p>
            <a:endParaRPr lang="en-US"/>
          </a:p>
        </p:txBody>
      </p:sp>
      <p:sp>
        <p:nvSpPr>
          <p:cNvPr id="3" name="Shape 1"/>
          <p:cNvSpPr/>
          <p:nvPr/>
        </p:nvSpPr>
        <p:spPr>
          <a:xfrm>
            <a:off x="0" y="0"/>
            <a:ext cx="14630400" cy="8229600"/>
          </a:xfrm>
          <a:prstGeom prst="rect">
            <a:avLst/>
          </a:prstGeom>
          <a:solidFill>
            <a:srgbClr val="FFF8F0"/>
          </a:solidFill>
          <a:ln w="13811">
            <a:solidFill>
              <a:srgbClr val="E5E0DF"/>
            </a:solidFill>
            <a:prstDash val="solid"/>
          </a:ln>
        </p:spPr>
        <p:txBody>
          <a:bodyPr/>
          <a:lstStyle/>
          <a:p>
            <a:endParaRPr lang="en-US"/>
          </a:p>
        </p:txBody>
      </p:sp>
      <p:sp>
        <p:nvSpPr>
          <p:cNvPr id="4" name="Text 2"/>
          <p:cNvSpPr/>
          <p:nvPr/>
        </p:nvSpPr>
        <p:spPr>
          <a:xfrm>
            <a:off x="2037993" y="1504474"/>
            <a:ext cx="5116473" cy="694373"/>
          </a:xfrm>
          <a:prstGeom prst="rect">
            <a:avLst/>
          </a:prstGeom>
          <a:noFill/>
          <a:ln/>
        </p:spPr>
        <p:txBody>
          <a:bodyPr wrap="none" rtlCol="0" anchor="t"/>
          <a:lstStyle/>
          <a:p>
            <a:pPr marL="0" indent="0">
              <a:lnSpc>
                <a:spcPts val="5468"/>
              </a:lnSpc>
              <a:buNone/>
            </a:pPr>
            <a:r>
              <a:rPr lang="en-US" sz="4374" kern="0" spc="-131" dirty="0">
                <a:solidFill>
                  <a:srgbClr val="2C3F42"/>
                </a:solidFill>
                <a:latin typeface="Bitter" pitchFamily="34" charset="0"/>
                <a:ea typeface="Bitter" pitchFamily="34" charset="-122"/>
                <a:cs typeface="Bitter" pitchFamily="34" charset="-120"/>
              </a:rPr>
              <a:t>Processing Emotions</a:t>
            </a:r>
            <a:endParaRPr lang="en-US" sz="4374" dirty="0"/>
          </a:p>
        </p:txBody>
      </p:sp>
      <p:sp>
        <p:nvSpPr>
          <p:cNvPr id="5" name="Shape 3"/>
          <p:cNvSpPr/>
          <p:nvPr/>
        </p:nvSpPr>
        <p:spPr>
          <a:xfrm>
            <a:off x="2037993" y="2643188"/>
            <a:ext cx="5166122" cy="1752124"/>
          </a:xfrm>
          <a:prstGeom prst="roundRect">
            <a:avLst>
              <a:gd name="adj" fmla="val 5707"/>
            </a:avLst>
          </a:prstGeom>
          <a:solidFill>
            <a:srgbClr val="FCE2CF"/>
          </a:solidFill>
          <a:ln w="13811">
            <a:solidFill>
              <a:srgbClr val="F9C59F"/>
            </a:solidFill>
            <a:prstDash val="solid"/>
          </a:ln>
        </p:spPr>
        <p:txBody>
          <a:bodyPr/>
          <a:lstStyle/>
          <a:p>
            <a:endParaRPr lang="en-US"/>
          </a:p>
        </p:txBody>
      </p:sp>
      <p:sp>
        <p:nvSpPr>
          <p:cNvPr id="6" name="Text 4"/>
          <p:cNvSpPr/>
          <p:nvPr/>
        </p:nvSpPr>
        <p:spPr>
          <a:xfrm>
            <a:off x="2273975" y="2879169"/>
            <a:ext cx="2600206"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Check Your Emotions</a:t>
            </a:r>
            <a:endParaRPr lang="en-US" sz="2187" dirty="0"/>
          </a:p>
        </p:txBody>
      </p:sp>
      <p:sp>
        <p:nvSpPr>
          <p:cNvPr id="7" name="Text 5"/>
          <p:cNvSpPr/>
          <p:nvPr/>
        </p:nvSpPr>
        <p:spPr>
          <a:xfrm>
            <a:off x="2273975" y="3448526"/>
            <a:ext cx="4694158" cy="710803"/>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Write down your feelings and reflect on where they are coming from.</a:t>
            </a:r>
            <a:endParaRPr lang="en-US" sz="1750" dirty="0"/>
          </a:p>
        </p:txBody>
      </p:sp>
      <p:sp>
        <p:nvSpPr>
          <p:cNvPr id="8" name="Shape 6"/>
          <p:cNvSpPr/>
          <p:nvPr/>
        </p:nvSpPr>
        <p:spPr>
          <a:xfrm>
            <a:off x="7426285" y="2643188"/>
            <a:ext cx="5166122" cy="1752124"/>
          </a:xfrm>
          <a:prstGeom prst="roundRect">
            <a:avLst>
              <a:gd name="adj" fmla="val 5707"/>
            </a:avLst>
          </a:prstGeom>
          <a:solidFill>
            <a:srgbClr val="FCE2CF"/>
          </a:solidFill>
          <a:ln w="13811">
            <a:solidFill>
              <a:srgbClr val="F9C59F"/>
            </a:solidFill>
            <a:prstDash val="solid"/>
          </a:ln>
        </p:spPr>
        <p:txBody>
          <a:bodyPr/>
          <a:lstStyle/>
          <a:p>
            <a:endParaRPr lang="en-US"/>
          </a:p>
        </p:txBody>
      </p:sp>
      <p:sp>
        <p:nvSpPr>
          <p:cNvPr id="9" name="Text 7"/>
          <p:cNvSpPr/>
          <p:nvPr/>
        </p:nvSpPr>
        <p:spPr>
          <a:xfrm>
            <a:off x="7662267" y="2879169"/>
            <a:ext cx="3175754"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Determine the Root Cause</a:t>
            </a:r>
            <a:endParaRPr lang="en-US" sz="2187" dirty="0"/>
          </a:p>
        </p:txBody>
      </p:sp>
      <p:sp>
        <p:nvSpPr>
          <p:cNvPr id="10" name="Text 8"/>
          <p:cNvSpPr/>
          <p:nvPr/>
        </p:nvSpPr>
        <p:spPr>
          <a:xfrm>
            <a:off x="7662267" y="3448526"/>
            <a:ext cx="4694158" cy="710803"/>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Ask yourself what triggered your emotional response. Is it something you can control?</a:t>
            </a:r>
            <a:endParaRPr lang="en-US" sz="1750" dirty="0"/>
          </a:p>
        </p:txBody>
      </p:sp>
      <p:sp>
        <p:nvSpPr>
          <p:cNvPr id="11" name="Shape 9"/>
          <p:cNvSpPr/>
          <p:nvPr/>
        </p:nvSpPr>
        <p:spPr>
          <a:xfrm>
            <a:off x="2037993" y="4617482"/>
            <a:ext cx="5166122" cy="2107525"/>
          </a:xfrm>
          <a:prstGeom prst="roundRect">
            <a:avLst>
              <a:gd name="adj" fmla="val 4744"/>
            </a:avLst>
          </a:prstGeom>
          <a:solidFill>
            <a:srgbClr val="FCE2CF"/>
          </a:solidFill>
          <a:ln w="13811">
            <a:solidFill>
              <a:srgbClr val="F9C59F"/>
            </a:solidFill>
            <a:prstDash val="solid"/>
          </a:ln>
        </p:spPr>
        <p:txBody>
          <a:bodyPr/>
          <a:lstStyle/>
          <a:p>
            <a:endParaRPr lang="en-US"/>
          </a:p>
        </p:txBody>
      </p:sp>
      <p:sp>
        <p:nvSpPr>
          <p:cNvPr id="12" name="Text 10"/>
          <p:cNvSpPr/>
          <p:nvPr/>
        </p:nvSpPr>
        <p:spPr>
          <a:xfrm>
            <a:off x="2273975" y="4853464"/>
            <a:ext cx="3411260"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Reframe Negative Thoughts</a:t>
            </a:r>
            <a:endParaRPr lang="en-US" sz="2187" dirty="0"/>
          </a:p>
        </p:txBody>
      </p:sp>
      <p:sp>
        <p:nvSpPr>
          <p:cNvPr id="13" name="Text 11"/>
          <p:cNvSpPr/>
          <p:nvPr/>
        </p:nvSpPr>
        <p:spPr>
          <a:xfrm>
            <a:off x="2273975" y="5422821"/>
            <a:ext cx="4694158" cy="1066205"/>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Change negative self-talk into positive affirmations. Practice gratitude and acceptance.</a:t>
            </a:r>
            <a:endParaRPr lang="en-US" sz="1750" dirty="0"/>
          </a:p>
        </p:txBody>
      </p:sp>
      <p:sp>
        <p:nvSpPr>
          <p:cNvPr id="14" name="Shape 12"/>
          <p:cNvSpPr/>
          <p:nvPr/>
        </p:nvSpPr>
        <p:spPr>
          <a:xfrm>
            <a:off x="7426285" y="4617482"/>
            <a:ext cx="5166122" cy="2107525"/>
          </a:xfrm>
          <a:prstGeom prst="roundRect">
            <a:avLst>
              <a:gd name="adj" fmla="val 4744"/>
            </a:avLst>
          </a:prstGeom>
          <a:solidFill>
            <a:srgbClr val="FCE2CF"/>
          </a:solidFill>
          <a:ln w="13811">
            <a:solidFill>
              <a:srgbClr val="F9C59F"/>
            </a:solidFill>
            <a:prstDash val="solid"/>
          </a:ln>
        </p:spPr>
        <p:txBody>
          <a:bodyPr/>
          <a:lstStyle/>
          <a:p>
            <a:endParaRPr lang="en-US"/>
          </a:p>
        </p:txBody>
      </p:sp>
      <p:sp>
        <p:nvSpPr>
          <p:cNvPr id="15" name="Text 13"/>
          <p:cNvSpPr/>
          <p:nvPr/>
        </p:nvSpPr>
        <p:spPr>
          <a:xfrm>
            <a:off x="7662267" y="4853464"/>
            <a:ext cx="2675692"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Breathing Techniques</a:t>
            </a:r>
            <a:endParaRPr lang="en-US" sz="2187" dirty="0"/>
          </a:p>
        </p:txBody>
      </p:sp>
      <p:sp>
        <p:nvSpPr>
          <p:cNvPr id="16" name="Text 14"/>
          <p:cNvSpPr/>
          <p:nvPr/>
        </p:nvSpPr>
        <p:spPr>
          <a:xfrm>
            <a:off x="7662267" y="5422821"/>
            <a:ext cx="4694158" cy="710803"/>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Deep breathing exercises can help to reduce stress and anxiety.</a:t>
            </a:r>
            <a:endParaRPr lang="en-US" sz="1750" dirty="0"/>
          </a:p>
        </p:txBody>
      </p:sp>
      <p:pic>
        <p:nvPicPr>
          <p:cNvPr id="17" name="Image 0" descr="preencoded.png">
            <a:hlinkClick r:id="rId3"/>
          </p:cNvPr>
          <p:cNvPicPr>
            <a:picLocks noChangeAspect="1"/>
          </p:cNvPicPr>
          <p:nvPr/>
        </p:nvPicPr>
        <p:blipFill>
          <a:blip r:embed="rId4"/>
          <a:stretch>
            <a:fillRect/>
          </a:stretch>
        </p:blipFill>
        <p:spPr>
          <a:xfrm>
            <a:off x="12242153" y="7589520"/>
            <a:ext cx="2296807" cy="5486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txBody>
          <a:bodyPr/>
          <a:lstStyle/>
          <a:p>
            <a:endParaRPr lang="en-US"/>
          </a:p>
        </p:txBody>
      </p:sp>
      <p:sp>
        <p:nvSpPr>
          <p:cNvPr id="3" name="Shape 1"/>
          <p:cNvSpPr/>
          <p:nvPr/>
        </p:nvSpPr>
        <p:spPr>
          <a:xfrm>
            <a:off x="0" y="0"/>
            <a:ext cx="14630400" cy="8230672"/>
          </a:xfrm>
          <a:prstGeom prst="rect">
            <a:avLst/>
          </a:prstGeom>
          <a:solidFill>
            <a:srgbClr val="FFF8F0"/>
          </a:solidFill>
          <a:ln w="12502">
            <a:solidFill>
              <a:srgbClr val="E5E0DF"/>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0" y="0"/>
            <a:ext cx="14630400" cy="2510195"/>
          </a:xfrm>
          <a:prstGeom prst="rect">
            <a:avLst/>
          </a:prstGeom>
        </p:spPr>
      </p:pic>
      <p:sp>
        <p:nvSpPr>
          <p:cNvPr id="5" name="Text 2"/>
          <p:cNvSpPr/>
          <p:nvPr/>
        </p:nvSpPr>
        <p:spPr>
          <a:xfrm>
            <a:off x="2545794" y="3062407"/>
            <a:ext cx="4636413" cy="627578"/>
          </a:xfrm>
          <a:prstGeom prst="rect">
            <a:avLst/>
          </a:prstGeom>
          <a:noFill/>
          <a:ln/>
        </p:spPr>
        <p:txBody>
          <a:bodyPr wrap="none" rtlCol="0" anchor="t"/>
          <a:lstStyle/>
          <a:p>
            <a:pPr marL="0" indent="0">
              <a:lnSpc>
                <a:spcPts val="4941"/>
              </a:lnSpc>
              <a:buNone/>
            </a:pPr>
            <a:r>
              <a:rPr lang="en-US" sz="3953" kern="0" spc="-119" dirty="0">
                <a:solidFill>
                  <a:srgbClr val="2C3F42"/>
                </a:solidFill>
                <a:latin typeface="Bitter" pitchFamily="34" charset="0"/>
                <a:ea typeface="Bitter" pitchFamily="34" charset="-122"/>
                <a:cs typeface="Bitter" pitchFamily="34" charset="-120"/>
              </a:rPr>
              <a:t>Regulating Emotions</a:t>
            </a:r>
            <a:endParaRPr lang="en-US" sz="3953" dirty="0"/>
          </a:p>
        </p:txBody>
      </p:sp>
      <p:sp>
        <p:nvSpPr>
          <p:cNvPr id="6" name="Shape 3"/>
          <p:cNvSpPr/>
          <p:nvPr/>
        </p:nvSpPr>
        <p:spPr>
          <a:xfrm>
            <a:off x="7295078" y="3991094"/>
            <a:ext cx="40124" cy="3687366"/>
          </a:xfrm>
          <a:prstGeom prst="rect">
            <a:avLst/>
          </a:prstGeom>
          <a:solidFill>
            <a:srgbClr val="F9C59F"/>
          </a:solidFill>
          <a:ln/>
        </p:spPr>
        <p:txBody>
          <a:bodyPr/>
          <a:lstStyle/>
          <a:p>
            <a:endParaRPr lang="en-US"/>
          </a:p>
        </p:txBody>
      </p:sp>
      <p:sp>
        <p:nvSpPr>
          <p:cNvPr id="7" name="Shape 4"/>
          <p:cNvSpPr/>
          <p:nvPr/>
        </p:nvSpPr>
        <p:spPr>
          <a:xfrm>
            <a:off x="7540942" y="4353699"/>
            <a:ext cx="702826" cy="40124"/>
          </a:xfrm>
          <a:prstGeom prst="rect">
            <a:avLst/>
          </a:prstGeom>
          <a:solidFill>
            <a:srgbClr val="F9C59F"/>
          </a:solidFill>
          <a:ln/>
        </p:spPr>
        <p:txBody>
          <a:bodyPr/>
          <a:lstStyle/>
          <a:p>
            <a:endParaRPr lang="en-US"/>
          </a:p>
        </p:txBody>
      </p:sp>
      <p:sp>
        <p:nvSpPr>
          <p:cNvPr id="8" name="Shape 5"/>
          <p:cNvSpPr/>
          <p:nvPr/>
        </p:nvSpPr>
        <p:spPr>
          <a:xfrm>
            <a:off x="7089219" y="4148018"/>
            <a:ext cx="451723" cy="451723"/>
          </a:xfrm>
          <a:prstGeom prst="roundRect">
            <a:avLst>
              <a:gd name="adj" fmla="val 20005"/>
            </a:avLst>
          </a:prstGeom>
          <a:solidFill>
            <a:srgbClr val="FCE2CF"/>
          </a:solidFill>
          <a:ln w="12502">
            <a:solidFill>
              <a:srgbClr val="F9C59F"/>
            </a:solidFill>
            <a:prstDash val="solid"/>
          </a:ln>
        </p:spPr>
        <p:txBody>
          <a:bodyPr/>
          <a:lstStyle/>
          <a:p>
            <a:endParaRPr lang="en-US"/>
          </a:p>
        </p:txBody>
      </p:sp>
      <p:sp>
        <p:nvSpPr>
          <p:cNvPr id="9" name="Text 6"/>
          <p:cNvSpPr/>
          <p:nvPr/>
        </p:nvSpPr>
        <p:spPr>
          <a:xfrm>
            <a:off x="7256026" y="4185642"/>
            <a:ext cx="117991" cy="376476"/>
          </a:xfrm>
          <a:prstGeom prst="rect">
            <a:avLst/>
          </a:prstGeom>
          <a:noFill/>
          <a:ln/>
        </p:spPr>
        <p:txBody>
          <a:bodyPr wrap="none" rtlCol="0" anchor="t"/>
          <a:lstStyle/>
          <a:p>
            <a:pPr marL="0" indent="0" algn="ctr">
              <a:lnSpc>
                <a:spcPts val="2965"/>
              </a:lnSpc>
              <a:buNone/>
            </a:pPr>
            <a:r>
              <a:rPr lang="en-US" sz="2372" kern="0" spc="-32" dirty="0">
                <a:solidFill>
                  <a:srgbClr val="2B2E3C"/>
                </a:solidFill>
                <a:latin typeface="Bitter" pitchFamily="34" charset="0"/>
                <a:ea typeface="Bitter" pitchFamily="34" charset="-122"/>
                <a:cs typeface="Bitter" pitchFamily="34" charset="-120"/>
              </a:rPr>
              <a:t>1</a:t>
            </a:r>
            <a:endParaRPr lang="en-US" sz="2372" dirty="0"/>
          </a:p>
        </p:txBody>
      </p:sp>
      <p:sp>
        <p:nvSpPr>
          <p:cNvPr id="10" name="Text 7"/>
          <p:cNvSpPr/>
          <p:nvPr/>
        </p:nvSpPr>
        <p:spPr>
          <a:xfrm>
            <a:off x="8419505" y="4191833"/>
            <a:ext cx="2234446" cy="313730"/>
          </a:xfrm>
          <a:prstGeom prst="rect">
            <a:avLst/>
          </a:prstGeom>
          <a:noFill/>
          <a:ln/>
        </p:spPr>
        <p:txBody>
          <a:bodyPr wrap="none" rtlCol="0" anchor="t"/>
          <a:lstStyle/>
          <a:p>
            <a:pPr marL="0" indent="0" algn="l">
              <a:lnSpc>
                <a:spcPts val="2471"/>
              </a:lnSpc>
              <a:buNone/>
            </a:pPr>
            <a:r>
              <a:rPr lang="en-US" sz="1977" kern="0" spc="-59" dirty="0">
                <a:solidFill>
                  <a:srgbClr val="2B2E3C"/>
                </a:solidFill>
                <a:latin typeface="Bitter" pitchFamily="34" charset="0"/>
                <a:ea typeface="Bitter" pitchFamily="34" charset="-122"/>
                <a:cs typeface="Bitter" pitchFamily="34" charset="-120"/>
              </a:rPr>
              <a:t>Recognize and Label</a:t>
            </a:r>
            <a:endParaRPr lang="en-US" sz="1977" dirty="0"/>
          </a:p>
        </p:txBody>
      </p:sp>
      <p:sp>
        <p:nvSpPr>
          <p:cNvPr id="11" name="Text 8"/>
          <p:cNvSpPr/>
          <p:nvPr/>
        </p:nvSpPr>
        <p:spPr>
          <a:xfrm>
            <a:off x="8419505" y="4706303"/>
            <a:ext cx="3664982" cy="964049"/>
          </a:xfrm>
          <a:prstGeom prst="rect">
            <a:avLst/>
          </a:prstGeom>
          <a:noFill/>
          <a:ln/>
        </p:spPr>
        <p:txBody>
          <a:bodyPr wrap="square" rtlCol="0" anchor="t"/>
          <a:lstStyle/>
          <a:p>
            <a:pPr marL="0" indent="0" algn="l">
              <a:lnSpc>
                <a:spcPts val="2530"/>
              </a:lnSpc>
              <a:buNone/>
            </a:pPr>
            <a:r>
              <a:rPr lang="en-US" sz="1581" kern="0" spc="-32" dirty="0">
                <a:solidFill>
                  <a:srgbClr val="2B2E3C"/>
                </a:solidFill>
                <a:latin typeface="Open Sans" pitchFamily="34" charset="0"/>
                <a:ea typeface="Open Sans" pitchFamily="34" charset="-122"/>
                <a:cs typeface="Open Sans" pitchFamily="34" charset="-120"/>
              </a:rPr>
              <a:t>Identify the emotion you are feeling and label it. This helps to put a name to the feeling and can reduce its intensity.</a:t>
            </a:r>
            <a:endParaRPr lang="en-US" sz="1581" dirty="0"/>
          </a:p>
        </p:txBody>
      </p:sp>
      <p:sp>
        <p:nvSpPr>
          <p:cNvPr id="12" name="Shape 9"/>
          <p:cNvSpPr/>
          <p:nvPr/>
        </p:nvSpPr>
        <p:spPr>
          <a:xfrm>
            <a:off x="6386393" y="5357634"/>
            <a:ext cx="702826" cy="40124"/>
          </a:xfrm>
          <a:prstGeom prst="rect">
            <a:avLst/>
          </a:prstGeom>
          <a:solidFill>
            <a:srgbClr val="F9C59F"/>
          </a:solidFill>
          <a:ln/>
        </p:spPr>
        <p:txBody>
          <a:bodyPr/>
          <a:lstStyle/>
          <a:p>
            <a:endParaRPr lang="en-US"/>
          </a:p>
        </p:txBody>
      </p:sp>
      <p:sp>
        <p:nvSpPr>
          <p:cNvPr id="13" name="Shape 10"/>
          <p:cNvSpPr/>
          <p:nvPr/>
        </p:nvSpPr>
        <p:spPr>
          <a:xfrm>
            <a:off x="7089219" y="5151953"/>
            <a:ext cx="451723" cy="451723"/>
          </a:xfrm>
          <a:prstGeom prst="roundRect">
            <a:avLst>
              <a:gd name="adj" fmla="val 20005"/>
            </a:avLst>
          </a:prstGeom>
          <a:solidFill>
            <a:srgbClr val="FCE2CF"/>
          </a:solidFill>
          <a:ln w="12502">
            <a:solidFill>
              <a:srgbClr val="F9C59F"/>
            </a:solidFill>
            <a:prstDash val="solid"/>
          </a:ln>
        </p:spPr>
        <p:txBody>
          <a:bodyPr/>
          <a:lstStyle/>
          <a:p>
            <a:endParaRPr lang="en-US"/>
          </a:p>
        </p:txBody>
      </p:sp>
      <p:sp>
        <p:nvSpPr>
          <p:cNvPr id="14" name="Text 11"/>
          <p:cNvSpPr/>
          <p:nvPr/>
        </p:nvSpPr>
        <p:spPr>
          <a:xfrm>
            <a:off x="7233166" y="5189577"/>
            <a:ext cx="163711" cy="376476"/>
          </a:xfrm>
          <a:prstGeom prst="rect">
            <a:avLst/>
          </a:prstGeom>
          <a:noFill/>
          <a:ln/>
        </p:spPr>
        <p:txBody>
          <a:bodyPr wrap="none" rtlCol="0" anchor="t"/>
          <a:lstStyle/>
          <a:p>
            <a:pPr marL="0" indent="0" algn="ctr">
              <a:lnSpc>
                <a:spcPts val="2965"/>
              </a:lnSpc>
              <a:buNone/>
            </a:pPr>
            <a:r>
              <a:rPr lang="en-US" sz="2372" kern="0" spc="-32" dirty="0">
                <a:solidFill>
                  <a:srgbClr val="2B2E3C"/>
                </a:solidFill>
                <a:latin typeface="Bitter" pitchFamily="34" charset="0"/>
                <a:ea typeface="Bitter" pitchFamily="34" charset="-122"/>
                <a:cs typeface="Bitter" pitchFamily="34" charset="-120"/>
              </a:rPr>
              <a:t>2</a:t>
            </a:r>
            <a:endParaRPr lang="en-US" sz="2372" dirty="0"/>
          </a:p>
        </p:txBody>
      </p:sp>
      <p:sp>
        <p:nvSpPr>
          <p:cNvPr id="15" name="Text 12"/>
          <p:cNvSpPr/>
          <p:nvPr/>
        </p:nvSpPr>
        <p:spPr>
          <a:xfrm>
            <a:off x="4202549" y="5195768"/>
            <a:ext cx="2008108" cy="313730"/>
          </a:xfrm>
          <a:prstGeom prst="rect">
            <a:avLst/>
          </a:prstGeom>
          <a:noFill/>
          <a:ln/>
        </p:spPr>
        <p:txBody>
          <a:bodyPr wrap="none" rtlCol="0" anchor="t"/>
          <a:lstStyle/>
          <a:p>
            <a:pPr marL="0" indent="0" algn="r">
              <a:lnSpc>
                <a:spcPts val="2471"/>
              </a:lnSpc>
              <a:buNone/>
            </a:pPr>
            <a:r>
              <a:rPr lang="en-US" sz="1977" kern="0" spc="-59" dirty="0">
                <a:solidFill>
                  <a:srgbClr val="2B2E3C"/>
                </a:solidFill>
                <a:latin typeface="Bitter" pitchFamily="34" charset="0"/>
                <a:ea typeface="Bitter" pitchFamily="34" charset="-122"/>
                <a:cs typeface="Bitter" pitchFamily="34" charset="-120"/>
              </a:rPr>
              <a:t>Acceptance</a:t>
            </a:r>
            <a:endParaRPr lang="en-US" sz="1977" dirty="0"/>
          </a:p>
        </p:txBody>
      </p:sp>
      <p:sp>
        <p:nvSpPr>
          <p:cNvPr id="16" name="Text 13"/>
          <p:cNvSpPr/>
          <p:nvPr/>
        </p:nvSpPr>
        <p:spPr>
          <a:xfrm>
            <a:off x="2545794" y="5710238"/>
            <a:ext cx="3664863" cy="642699"/>
          </a:xfrm>
          <a:prstGeom prst="rect">
            <a:avLst/>
          </a:prstGeom>
          <a:noFill/>
          <a:ln/>
        </p:spPr>
        <p:txBody>
          <a:bodyPr wrap="square" rtlCol="0" anchor="t"/>
          <a:lstStyle/>
          <a:p>
            <a:pPr marL="0" indent="0" algn="r">
              <a:lnSpc>
                <a:spcPts val="2530"/>
              </a:lnSpc>
              <a:buNone/>
            </a:pPr>
            <a:r>
              <a:rPr lang="en-US" sz="1581" kern="0" spc="-32" dirty="0">
                <a:solidFill>
                  <a:srgbClr val="2B2E3C"/>
                </a:solidFill>
                <a:latin typeface="Open Sans" pitchFamily="34" charset="0"/>
                <a:ea typeface="Open Sans" pitchFamily="34" charset="-122"/>
                <a:cs typeface="Open Sans" pitchFamily="34" charset="-120"/>
              </a:rPr>
              <a:t>Accept that all emotions are valid and that it's okay to feel them.</a:t>
            </a:r>
            <a:endParaRPr lang="en-US" sz="1581" dirty="0"/>
          </a:p>
        </p:txBody>
      </p:sp>
      <p:sp>
        <p:nvSpPr>
          <p:cNvPr id="17" name="Shape 14"/>
          <p:cNvSpPr/>
          <p:nvPr/>
        </p:nvSpPr>
        <p:spPr>
          <a:xfrm>
            <a:off x="7540942" y="6434435"/>
            <a:ext cx="702826" cy="40124"/>
          </a:xfrm>
          <a:prstGeom prst="rect">
            <a:avLst/>
          </a:prstGeom>
          <a:solidFill>
            <a:srgbClr val="F9C59F"/>
          </a:solidFill>
          <a:ln/>
        </p:spPr>
        <p:txBody>
          <a:bodyPr/>
          <a:lstStyle/>
          <a:p>
            <a:endParaRPr lang="en-US"/>
          </a:p>
        </p:txBody>
      </p:sp>
      <p:sp>
        <p:nvSpPr>
          <p:cNvPr id="18" name="Shape 15"/>
          <p:cNvSpPr/>
          <p:nvPr/>
        </p:nvSpPr>
        <p:spPr>
          <a:xfrm>
            <a:off x="7089219" y="6228755"/>
            <a:ext cx="451723" cy="451723"/>
          </a:xfrm>
          <a:prstGeom prst="roundRect">
            <a:avLst>
              <a:gd name="adj" fmla="val 20005"/>
            </a:avLst>
          </a:prstGeom>
          <a:solidFill>
            <a:srgbClr val="FCE2CF"/>
          </a:solidFill>
          <a:ln w="12502">
            <a:solidFill>
              <a:srgbClr val="F9C59F"/>
            </a:solidFill>
            <a:prstDash val="solid"/>
          </a:ln>
        </p:spPr>
        <p:txBody>
          <a:bodyPr/>
          <a:lstStyle/>
          <a:p>
            <a:endParaRPr lang="en-US"/>
          </a:p>
        </p:txBody>
      </p:sp>
      <p:sp>
        <p:nvSpPr>
          <p:cNvPr id="19" name="Text 16"/>
          <p:cNvSpPr/>
          <p:nvPr/>
        </p:nvSpPr>
        <p:spPr>
          <a:xfrm>
            <a:off x="7229356" y="6266378"/>
            <a:ext cx="171331" cy="376476"/>
          </a:xfrm>
          <a:prstGeom prst="rect">
            <a:avLst/>
          </a:prstGeom>
          <a:noFill/>
          <a:ln/>
        </p:spPr>
        <p:txBody>
          <a:bodyPr wrap="none" rtlCol="0" anchor="t"/>
          <a:lstStyle/>
          <a:p>
            <a:pPr marL="0" indent="0" algn="ctr">
              <a:lnSpc>
                <a:spcPts val="2965"/>
              </a:lnSpc>
              <a:buNone/>
            </a:pPr>
            <a:r>
              <a:rPr lang="en-US" sz="2372" kern="0" spc="-32" dirty="0">
                <a:solidFill>
                  <a:srgbClr val="2B2E3C"/>
                </a:solidFill>
                <a:latin typeface="Bitter" pitchFamily="34" charset="0"/>
                <a:ea typeface="Bitter" pitchFamily="34" charset="-122"/>
                <a:cs typeface="Bitter" pitchFamily="34" charset="-120"/>
              </a:rPr>
              <a:t>3</a:t>
            </a:r>
            <a:endParaRPr lang="en-US" sz="2372" dirty="0"/>
          </a:p>
        </p:txBody>
      </p:sp>
      <p:sp>
        <p:nvSpPr>
          <p:cNvPr id="20" name="Text 17"/>
          <p:cNvSpPr/>
          <p:nvPr/>
        </p:nvSpPr>
        <p:spPr>
          <a:xfrm>
            <a:off x="8419505" y="6272570"/>
            <a:ext cx="2008108" cy="313730"/>
          </a:xfrm>
          <a:prstGeom prst="rect">
            <a:avLst/>
          </a:prstGeom>
          <a:noFill/>
          <a:ln/>
        </p:spPr>
        <p:txBody>
          <a:bodyPr wrap="none" rtlCol="0" anchor="t"/>
          <a:lstStyle/>
          <a:p>
            <a:pPr marL="0" indent="0" algn="l">
              <a:lnSpc>
                <a:spcPts val="2471"/>
              </a:lnSpc>
              <a:buNone/>
            </a:pPr>
            <a:r>
              <a:rPr lang="en-US" sz="1977" kern="0" spc="-59" dirty="0">
                <a:solidFill>
                  <a:srgbClr val="2B2E3C"/>
                </a:solidFill>
                <a:latin typeface="Bitter" pitchFamily="34" charset="0"/>
                <a:ea typeface="Bitter" pitchFamily="34" charset="-122"/>
                <a:cs typeface="Bitter" pitchFamily="34" charset="-120"/>
              </a:rPr>
              <a:t>Social Support</a:t>
            </a:r>
            <a:endParaRPr lang="en-US" sz="1977" dirty="0"/>
          </a:p>
        </p:txBody>
      </p:sp>
      <p:sp>
        <p:nvSpPr>
          <p:cNvPr id="21" name="Text 18"/>
          <p:cNvSpPr/>
          <p:nvPr/>
        </p:nvSpPr>
        <p:spPr>
          <a:xfrm>
            <a:off x="8419505" y="6787039"/>
            <a:ext cx="3664982" cy="642699"/>
          </a:xfrm>
          <a:prstGeom prst="rect">
            <a:avLst/>
          </a:prstGeom>
          <a:noFill/>
          <a:ln/>
        </p:spPr>
        <p:txBody>
          <a:bodyPr wrap="square" rtlCol="0" anchor="t"/>
          <a:lstStyle/>
          <a:p>
            <a:pPr marL="0" indent="0" algn="l">
              <a:lnSpc>
                <a:spcPts val="2530"/>
              </a:lnSpc>
              <a:buNone/>
            </a:pPr>
            <a:r>
              <a:rPr lang="en-US" sz="1581" kern="0" spc="-32" dirty="0">
                <a:solidFill>
                  <a:srgbClr val="2B2E3C"/>
                </a:solidFill>
                <a:latin typeface="Open Sans" pitchFamily="34" charset="0"/>
                <a:ea typeface="Open Sans" pitchFamily="34" charset="-122"/>
                <a:cs typeface="Open Sans" pitchFamily="34" charset="-120"/>
              </a:rPr>
              <a:t>Seek out friends, family, or a therapist to talk to about your emotions.</a:t>
            </a:r>
            <a:endParaRPr lang="en-US" sz="1581" dirty="0"/>
          </a:p>
        </p:txBody>
      </p:sp>
      <p:pic>
        <p:nvPicPr>
          <p:cNvPr id="22"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txBody>
          <a:bodyPr/>
          <a:lstStyle/>
          <a:p>
            <a:endParaRPr lang="en-US"/>
          </a:p>
        </p:txBody>
      </p:sp>
      <p:sp>
        <p:nvSpPr>
          <p:cNvPr id="3" name="Shape 1"/>
          <p:cNvSpPr/>
          <p:nvPr/>
        </p:nvSpPr>
        <p:spPr>
          <a:xfrm>
            <a:off x="0" y="0"/>
            <a:ext cx="14630400" cy="8229600"/>
          </a:xfrm>
          <a:prstGeom prst="rect">
            <a:avLst/>
          </a:prstGeom>
          <a:solidFill>
            <a:srgbClr val="FFF8F0"/>
          </a:solidFill>
          <a:ln w="13811">
            <a:solidFill>
              <a:srgbClr val="E5E0DF"/>
            </a:solidFill>
            <a:prstDash val="solid"/>
          </a:ln>
        </p:spPr>
        <p:txBody>
          <a:bodyPr/>
          <a:lstStyle/>
          <a:p>
            <a:endParaRPr lang="en-US"/>
          </a:p>
        </p:txBody>
      </p:sp>
      <p:sp>
        <p:nvSpPr>
          <p:cNvPr id="4" name="Text 2"/>
          <p:cNvSpPr/>
          <p:nvPr/>
        </p:nvSpPr>
        <p:spPr>
          <a:xfrm>
            <a:off x="2037993" y="1982033"/>
            <a:ext cx="10554414" cy="1388745"/>
          </a:xfrm>
          <a:prstGeom prst="rect">
            <a:avLst/>
          </a:prstGeom>
          <a:noFill/>
          <a:ln/>
        </p:spPr>
        <p:txBody>
          <a:bodyPr wrap="square" rtlCol="0" anchor="t"/>
          <a:lstStyle/>
          <a:p>
            <a:pPr marL="0" indent="0">
              <a:lnSpc>
                <a:spcPts val="5468"/>
              </a:lnSpc>
              <a:buNone/>
            </a:pPr>
            <a:r>
              <a:rPr lang="en-US" sz="4374" kern="0" spc="-131" dirty="0">
                <a:solidFill>
                  <a:srgbClr val="2C3F42"/>
                </a:solidFill>
                <a:latin typeface="Bitter" pitchFamily="34" charset="0"/>
                <a:ea typeface="Bitter" pitchFamily="34" charset="-122"/>
                <a:cs typeface="Bitter" pitchFamily="34" charset="-120"/>
              </a:rPr>
              <a:t>Actionable Steps for Building Emotional Intelligence</a:t>
            </a:r>
            <a:endParaRPr lang="en-US" sz="4374" dirty="0"/>
          </a:p>
        </p:txBody>
      </p:sp>
      <p:sp>
        <p:nvSpPr>
          <p:cNvPr id="5" name="Text 3"/>
          <p:cNvSpPr/>
          <p:nvPr/>
        </p:nvSpPr>
        <p:spPr>
          <a:xfrm>
            <a:off x="2037993" y="3926205"/>
            <a:ext cx="2666286" cy="416481"/>
          </a:xfrm>
          <a:prstGeom prst="rect">
            <a:avLst/>
          </a:prstGeom>
          <a:noFill/>
          <a:ln/>
        </p:spPr>
        <p:txBody>
          <a:bodyPr wrap="none" rtlCol="0" anchor="t"/>
          <a:lstStyle/>
          <a:p>
            <a:pPr marL="0" indent="0">
              <a:lnSpc>
                <a:spcPts val="3281"/>
              </a:lnSpc>
              <a:buNone/>
            </a:pPr>
            <a:r>
              <a:rPr lang="en-US" sz="2624" kern="0" spc="-79" dirty="0">
                <a:solidFill>
                  <a:srgbClr val="2C3F42"/>
                </a:solidFill>
                <a:latin typeface="Bitter" pitchFamily="34" charset="0"/>
                <a:ea typeface="Bitter" pitchFamily="34" charset="-122"/>
                <a:cs typeface="Bitter" pitchFamily="34" charset="-120"/>
              </a:rPr>
              <a:t>Develop Empathy</a:t>
            </a:r>
            <a:endParaRPr lang="en-US" sz="2624" dirty="0"/>
          </a:p>
        </p:txBody>
      </p:sp>
      <p:sp>
        <p:nvSpPr>
          <p:cNvPr id="6" name="Text 4"/>
          <p:cNvSpPr/>
          <p:nvPr/>
        </p:nvSpPr>
        <p:spPr>
          <a:xfrm>
            <a:off x="2037993" y="4564856"/>
            <a:ext cx="3156347" cy="710803"/>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Practice seeing situations from another person's perspective.</a:t>
            </a:r>
            <a:endParaRPr lang="en-US" sz="1750" dirty="0"/>
          </a:p>
        </p:txBody>
      </p:sp>
      <p:sp>
        <p:nvSpPr>
          <p:cNvPr id="7" name="Text 5"/>
          <p:cNvSpPr/>
          <p:nvPr/>
        </p:nvSpPr>
        <p:spPr>
          <a:xfrm>
            <a:off x="5743932" y="3926205"/>
            <a:ext cx="3156347" cy="832961"/>
          </a:xfrm>
          <a:prstGeom prst="rect">
            <a:avLst/>
          </a:prstGeom>
          <a:noFill/>
          <a:ln/>
        </p:spPr>
        <p:txBody>
          <a:bodyPr wrap="square" rtlCol="0" anchor="t"/>
          <a:lstStyle/>
          <a:p>
            <a:pPr marL="0" indent="0">
              <a:lnSpc>
                <a:spcPts val="3281"/>
              </a:lnSpc>
              <a:buNone/>
            </a:pPr>
            <a:r>
              <a:rPr lang="en-US" sz="2624" kern="0" spc="-79" dirty="0">
                <a:solidFill>
                  <a:srgbClr val="2C3F42"/>
                </a:solidFill>
                <a:latin typeface="Bitter" pitchFamily="34" charset="0"/>
                <a:ea typeface="Bitter" pitchFamily="34" charset="-122"/>
                <a:cs typeface="Bitter" pitchFamily="34" charset="-120"/>
              </a:rPr>
              <a:t>Practice Self-Awareness</a:t>
            </a:r>
            <a:endParaRPr lang="en-US" sz="2624" dirty="0"/>
          </a:p>
        </p:txBody>
      </p:sp>
      <p:sp>
        <p:nvSpPr>
          <p:cNvPr id="8" name="Text 6"/>
          <p:cNvSpPr/>
          <p:nvPr/>
        </p:nvSpPr>
        <p:spPr>
          <a:xfrm>
            <a:off x="5743932" y="4981337"/>
            <a:ext cx="3156347" cy="1066205"/>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Be mindful of how you are feeling and how your emotions are influencing your behavior.</a:t>
            </a:r>
            <a:endParaRPr lang="en-US" sz="1750" dirty="0"/>
          </a:p>
        </p:txBody>
      </p:sp>
      <p:sp>
        <p:nvSpPr>
          <p:cNvPr id="9" name="Text 7"/>
          <p:cNvSpPr/>
          <p:nvPr/>
        </p:nvSpPr>
        <p:spPr>
          <a:xfrm>
            <a:off x="9449872" y="3926205"/>
            <a:ext cx="3156347" cy="832961"/>
          </a:xfrm>
          <a:prstGeom prst="rect">
            <a:avLst/>
          </a:prstGeom>
          <a:noFill/>
          <a:ln/>
        </p:spPr>
        <p:txBody>
          <a:bodyPr wrap="square" rtlCol="0" anchor="t"/>
          <a:lstStyle/>
          <a:p>
            <a:pPr marL="0" indent="0">
              <a:lnSpc>
                <a:spcPts val="3281"/>
              </a:lnSpc>
              <a:buNone/>
            </a:pPr>
            <a:r>
              <a:rPr lang="en-US" sz="2624" kern="0" spc="-79" dirty="0">
                <a:solidFill>
                  <a:srgbClr val="2C3F42"/>
                </a:solidFill>
                <a:latin typeface="Bitter" pitchFamily="34" charset="0"/>
                <a:ea typeface="Bitter" pitchFamily="34" charset="-122"/>
                <a:cs typeface="Bitter" pitchFamily="34" charset="-120"/>
              </a:rPr>
              <a:t>Build Strong Relationships</a:t>
            </a:r>
            <a:endParaRPr lang="en-US" sz="2624" dirty="0"/>
          </a:p>
        </p:txBody>
      </p:sp>
      <p:sp>
        <p:nvSpPr>
          <p:cNvPr id="10" name="Text 8"/>
          <p:cNvSpPr/>
          <p:nvPr/>
        </p:nvSpPr>
        <p:spPr>
          <a:xfrm>
            <a:off x="9449872" y="4981337"/>
            <a:ext cx="3156347" cy="1066205"/>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Effective communication is key to building trusting relationships.</a:t>
            </a:r>
            <a:endParaRPr lang="en-US" sz="1750" dirty="0"/>
          </a:p>
        </p:txBody>
      </p:sp>
      <p:pic>
        <p:nvPicPr>
          <p:cNvPr id="11" name="Image 0" descr="preencoded.png">
            <a:hlinkClick r:id="rId3"/>
          </p:cNvPr>
          <p:cNvPicPr>
            <a:picLocks noChangeAspect="1"/>
          </p:cNvPicPr>
          <p:nvPr/>
        </p:nvPicPr>
        <p:blipFill>
          <a:blip r:embed="rId4"/>
          <a:stretch>
            <a:fillRect/>
          </a:stretch>
        </p:blipFill>
        <p:spPr>
          <a:xfrm>
            <a:off x="12242153" y="7589520"/>
            <a:ext cx="2296807" cy="548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txBody>
          <a:bodyPr/>
          <a:lstStyle/>
          <a:p>
            <a:endParaRPr lang="en-US"/>
          </a:p>
        </p:txBody>
      </p:sp>
      <p:sp>
        <p:nvSpPr>
          <p:cNvPr id="3" name="Shape 1"/>
          <p:cNvSpPr/>
          <p:nvPr/>
        </p:nvSpPr>
        <p:spPr>
          <a:xfrm>
            <a:off x="0" y="0"/>
            <a:ext cx="14630400" cy="8229600"/>
          </a:xfrm>
          <a:prstGeom prst="rect">
            <a:avLst/>
          </a:prstGeom>
          <a:solidFill>
            <a:srgbClr val="FFF8F0"/>
          </a:solidFill>
          <a:ln w="13811">
            <a:solidFill>
              <a:srgbClr val="E5E0DF"/>
            </a:solidFill>
            <a:prstDash val="solid"/>
          </a:ln>
        </p:spPr>
        <p:txBody>
          <a:bodyPr/>
          <a:lstStyle/>
          <a:p>
            <a:endParaRPr lang="en-US"/>
          </a:p>
        </p:txBody>
      </p:sp>
      <p:sp>
        <p:nvSpPr>
          <p:cNvPr id="4" name="Text 2"/>
          <p:cNvSpPr/>
          <p:nvPr/>
        </p:nvSpPr>
        <p:spPr>
          <a:xfrm>
            <a:off x="2037993" y="1223129"/>
            <a:ext cx="10554414" cy="1388745"/>
          </a:xfrm>
          <a:prstGeom prst="rect">
            <a:avLst/>
          </a:prstGeom>
          <a:noFill/>
          <a:ln/>
        </p:spPr>
        <p:txBody>
          <a:bodyPr wrap="square" rtlCol="0" anchor="t"/>
          <a:lstStyle/>
          <a:p>
            <a:pPr marL="0" indent="0">
              <a:lnSpc>
                <a:spcPts val="5468"/>
              </a:lnSpc>
              <a:buNone/>
            </a:pPr>
            <a:r>
              <a:rPr lang="en-US" sz="4374" kern="0" spc="-131" dirty="0">
                <a:solidFill>
                  <a:srgbClr val="2C3F42"/>
                </a:solidFill>
                <a:latin typeface="Bitter" pitchFamily="34" charset="0"/>
                <a:ea typeface="Bitter" pitchFamily="34" charset="-122"/>
                <a:cs typeface="Bitter" pitchFamily="34" charset="-120"/>
              </a:rPr>
              <a:t>Tips for Feeling and Understanding Emotions</a:t>
            </a:r>
            <a:endParaRPr lang="en-US" sz="4374" dirty="0"/>
          </a:p>
        </p:txBody>
      </p:sp>
      <p:pic>
        <p:nvPicPr>
          <p:cNvPr id="5" name="Image 0" descr="preencoded.png"/>
          <p:cNvPicPr>
            <a:picLocks noChangeAspect="1"/>
          </p:cNvPicPr>
          <p:nvPr/>
        </p:nvPicPr>
        <p:blipFill>
          <a:blip r:embed="rId3"/>
          <a:stretch>
            <a:fillRect/>
          </a:stretch>
        </p:blipFill>
        <p:spPr>
          <a:xfrm>
            <a:off x="2037993" y="3056215"/>
            <a:ext cx="3295888" cy="2036921"/>
          </a:xfrm>
          <a:prstGeom prst="rect">
            <a:avLst/>
          </a:prstGeom>
        </p:spPr>
      </p:pic>
      <p:sp>
        <p:nvSpPr>
          <p:cNvPr id="6" name="Text 3"/>
          <p:cNvSpPr/>
          <p:nvPr/>
        </p:nvSpPr>
        <p:spPr>
          <a:xfrm>
            <a:off x="2037993" y="5370790"/>
            <a:ext cx="2561392" cy="347186"/>
          </a:xfrm>
          <a:prstGeom prst="rect">
            <a:avLst/>
          </a:prstGeom>
          <a:noFill/>
          <a:ln/>
        </p:spPr>
        <p:txBody>
          <a:bodyPr wrap="none" rtlCol="0" anchor="t"/>
          <a:lstStyle/>
          <a:p>
            <a:pPr marL="0" indent="0" algn="l">
              <a:lnSpc>
                <a:spcPts val="2734"/>
              </a:lnSpc>
              <a:buNone/>
            </a:pPr>
            <a:r>
              <a:rPr lang="en-US" sz="2187" kern="0" spc="-66" dirty="0">
                <a:solidFill>
                  <a:srgbClr val="2C3F42"/>
                </a:solidFill>
                <a:latin typeface="Bitter" pitchFamily="34" charset="0"/>
                <a:ea typeface="Bitter" pitchFamily="34" charset="-122"/>
                <a:cs typeface="Bitter" pitchFamily="34" charset="-120"/>
              </a:rPr>
              <a:t>Practice Mindfulness</a:t>
            </a:r>
            <a:endParaRPr lang="en-US" sz="2187" dirty="0"/>
          </a:p>
        </p:txBody>
      </p:sp>
      <p:sp>
        <p:nvSpPr>
          <p:cNvPr id="7" name="Text 4"/>
          <p:cNvSpPr/>
          <p:nvPr/>
        </p:nvSpPr>
        <p:spPr>
          <a:xfrm>
            <a:off x="2037993" y="5940147"/>
            <a:ext cx="3295888" cy="710803"/>
          </a:xfrm>
          <a:prstGeom prst="rect">
            <a:avLst/>
          </a:prstGeom>
          <a:noFill/>
          <a:ln/>
        </p:spPr>
        <p:txBody>
          <a:bodyPr wrap="square" rtlCol="0" anchor="t"/>
          <a:lstStyle/>
          <a:p>
            <a:pPr marL="0" indent="0" algn="l">
              <a:lnSpc>
                <a:spcPts val="2799"/>
              </a:lnSpc>
              <a:buNone/>
            </a:pPr>
            <a:r>
              <a:rPr lang="en-US" sz="1750" kern="0" spc="-35" dirty="0">
                <a:solidFill>
                  <a:srgbClr val="2B2E3C"/>
                </a:solidFill>
                <a:latin typeface="Open Sans" pitchFamily="34" charset="0"/>
                <a:ea typeface="Open Sans" pitchFamily="34" charset="-122"/>
                <a:cs typeface="Open Sans" pitchFamily="34" charset="-120"/>
              </a:rPr>
              <a:t>Regularly engage in mindfulness activities like meditation or yoga.</a:t>
            </a:r>
            <a:endParaRPr lang="en-US" sz="1750" dirty="0"/>
          </a:p>
        </p:txBody>
      </p:sp>
      <p:pic>
        <p:nvPicPr>
          <p:cNvPr id="8" name="Image 1" descr="preencoded.png"/>
          <p:cNvPicPr>
            <a:picLocks noChangeAspect="1"/>
          </p:cNvPicPr>
          <p:nvPr/>
        </p:nvPicPr>
        <p:blipFill>
          <a:blip r:embed="rId4"/>
          <a:stretch>
            <a:fillRect/>
          </a:stretch>
        </p:blipFill>
        <p:spPr>
          <a:xfrm>
            <a:off x="5667137" y="3056215"/>
            <a:ext cx="3296007" cy="2037040"/>
          </a:xfrm>
          <a:prstGeom prst="rect">
            <a:avLst/>
          </a:prstGeom>
        </p:spPr>
      </p:pic>
      <p:sp>
        <p:nvSpPr>
          <p:cNvPr id="9" name="Text 5"/>
          <p:cNvSpPr/>
          <p:nvPr/>
        </p:nvSpPr>
        <p:spPr>
          <a:xfrm>
            <a:off x="5667137" y="5370909"/>
            <a:ext cx="2221944" cy="347186"/>
          </a:xfrm>
          <a:prstGeom prst="rect">
            <a:avLst/>
          </a:prstGeom>
          <a:noFill/>
          <a:ln/>
        </p:spPr>
        <p:txBody>
          <a:bodyPr wrap="none" rtlCol="0" anchor="t"/>
          <a:lstStyle/>
          <a:p>
            <a:pPr marL="0" indent="0" algn="l">
              <a:lnSpc>
                <a:spcPts val="2734"/>
              </a:lnSpc>
              <a:buNone/>
            </a:pPr>
            <a:r>
              <a:rPr lang="en-US" sz="2187" kern="0" spc="-66" dirty="0">
                <a:solidFill>
                  <a:srgbClr val="2C3F42"/>
                </a:solidFill>
                <a:latin typeface="Bitter" pitchFamily="34" charset="0"/>
                <a:ea typeface="Bitter" pitchFamily="34" charset="-122"/>
                <a:cs typeface="Bitter" pitchFamily="34" charset="-120"/>
              </a:rPr>
              <a:t>Reflect and Write</a:t>
            </a:r>
            <a:endParaRPr lang="en-US" sz="2187" dirty="0"/>
          </a:p>
        </p:txBody>
      </p:sp>
      <p:sp>
        <p:nvSpPr>
          <p:cNvPr id="10" name="Text 6"/>
          <p:cNvSpPr/>
          <p:nvPr/>
        </p:nvSpPr>
        <p:spPr>
          <a:xfrm>
            <a:off x="5667137" y="5940266"/>
            <a:ext cx="3296007" cy="1066205"/>
          </a:xfrm>
          <a:prstGeom prst="rect">
            <a:avLst/>
          </a:prstGeom>
          <a:noFill/>
          <a:ln/>
        </p:spPr>
        <p:txBody>
          <a:bodyPr wrap="square" rtlCol="0" anchor="t"/>
          <a:lstStyle/>
          <a:p>
            <a:pPr marL="0" indent="0" algn="l">
              <a:lnSpc>
                <a:spcPts val="2799"/>
              </a:lnSpc>
              <a:buNone/>
            </a:pPr>
            <a:r>
              <a:rPr lang="en-US" sz="1750" kern="0" spc="-35" dirty="0">
                <a:solidFill>
                  <a:srgbClr val="2B2E3C"/>
                </a:solidFill>
                <a:latin typeface="Open Sans" pitchFamily="34" charset="0"/>
                <a:ea typeface="Open Sans" pitchFamily="34" charset="-122"/>
                <a:cs typeface="Open Sans" pitchFamily="34" charset="-120"/>
              </a:rPr>
              <a:t>Write about your emotions in a journal to gain insight into your thoughts and feelings.</a:t>
            </a:r>
            <a:endParaRPr lang="en-US" sz="1750" dirty="0"/>
          </a:p>
        </p:txBody>
      </p:sp>
      <p:pic>
        <p:nvPicPr>
          <p:cNvPr id="11" name="Image 2" descr="preencoded.png"/>
          <p:cNvPicPr>
            <a:picLocks noChangeAspect="1"/>
          </p:cNvPicPr>
          <p:nvPr/>
        </p:nvPicPr>
        <p:blipFill>
          <a:blip r:embed="rId5"/>
          <a:stretch>
            <a:fillRect/>
          </a:stretch>
        </p:blipFill>
        <p:spPr>
          <a:xfrm>
            <a:off x="9296400" y="3056215"/>
            <a:ext cx="3296007" cy="2037040"/>
          </a:xfrm>
          <a:prstGeom prst="rect">
            <a:avLst/>
          </a:prstGeom>
        </p:spPr>
      </p:pic>
      <p:sp>
        <p:nvSpPr>
          <p:cNvPr id="12" name="Text 7"/>
          <p:cNvSpPr/>
          <p:nvPr/>
        </p:nvSpPr>
        <p:spPr>
          <a:xfrm>
            <a:off x="9296400" y="5370909"/>
            <a:ext cx="2221944" cy="347186"/>
          </a:xfrm>
          <a:prstGeom prst="rect">
            <a:avLst/>
          </a:prstGeom>
          <a:noFill/>
          <a:ln/>
        </p:spPr>
        <p:txBody>
          <a:bodyPr wrap="none" rtlCol="0" anchor="t"/>
          <a:lstStyle/>
          <a:p>
            <a:pPr marL="0" indent="0" algn="l">
              <a:lnSpc>
                <a:spcPts val="2734"/>
              </a:lnSpc>
              <a:buNone/>
            </a:pPr>
            <a:r>
              <a:rPr lang="en-US" sz="2187" kern="0" spc="-66" dirty="0">
                <a:solidFill>
                  <a:srgbClr val="2C3F42"/>
                </a:solidFill>
                <a:latin typeface="Bitter" pitchFamily="34" charset="0"/>
                <a:ea typeface="Bitter" pitchFamily="34" charset="-122"/>
                <a:cs typeface="Bitter" pitchFamily="34" charset="-120"/>
              </a:rPr>
              <a:t>Get Outside</a:t>
            </a:r>
            <a:endParaRPr lang="en-US" sz="2187" dirty="0"/>
          </a:p>
        </p:txBody>
      </p:sp>
      <p:sp>
        <p:nvSpPr>
          <p:cNvPr id="13" name="Text 8"/>
          <p:cNvSpPr/>
          <p:nvPr/>
        </p:nvSpPr>
        <p:spPr>
          <a:xfrm>
            <a:off x="9296400" y="5940266"/>
            <a:ext cx="3296007" cy="1066205"/>
          </a:xfrm>
          <a:prstGeom prst="rect">
            <a:avLst/>
          </a:prstGeom>
          <a:noFill/>
          <a:ln/>
        </p:spPr>
        <p:txBody>
          <a:bodyPr wrap="square" rtlCol="0" anchor="t"/>
          <a:lstStyle/>
          <a:p>
            <a:pPr marL="0" indent="0" algn="l">
              <a:lnSpc>
                <a:spcPts val="2799"/>
              </a:lnSpc>
              <a:buNone/>
            </a:pPr>
            <a:r>
              <a:rPr lang="en-US" sz="1750" kern="0" spc="-35" dirty="0">
                <a:solidFill>
                  <a:srgbClr val="2B2E3C"/>
                </a:solidFill>
                <a:latin typeface="Open Sans" pitchFamily="34" charset="0"/>
                <a:ea typeface="Open Sans" pitchFamily="34" charset="-122"/>
                <a:cs typeface="Open Sans" pitchFamily="34" charset="-120"/>
              </a:rPr>
              <a:t>Enjoy the great outdoors and spend time in nature to boost your mood and reduce stress.</a:t>
            </a:r>
            <a:endParaRPr lang="en-US" sz="1750" dirty="0"/>
          </a:p>
        </p:txBody>
      </p:sp>
      <p:pic>
        <p:nvPicPr>
          <p:cNvPr id="14" name="Image 3" descr="preencoded.png">
            <a:hlinkClick r:id="rId6"/>
          </p:cNvPr>
          <p:cNvPicPr>
            <a:picLocks noChangeAspect="1"/>
          </p:cNvPicPr>
          <p:nvPr/>
        </p:nvPicPr>
        <p:blipFill>
          <a:blip r:embed="rId7"/>
          <a:stretch>
            <a:fillRect/>
          </a:stretch>
        </p:blipFill>
        <p:spPr>
          <a:xfrm>
            <a:off x="12242153" y="7589520"/>
            <a:ext cx="2296807" cy="5486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txBody>
          <a:bodyPr/>
          <a:lstStyle/>
          <a:p>
            <a:endParaRPr lang="en-US"/>
          </a:p>
        </p:txBody>
      </p:sp>
      <p:sp>
        <p:nvSpPr>
          <p:cNvPr id="3" name="Shape 1"/>
          <p:cNvSpPr/>
          <p:nvPr/>
        </p:nvSpPr>
        <p:spPr>
          <a:xfrm>
            <a:off x="0" y="0"/>
            <a:ext cx="14630400" cy="8229600"/>
          </a:xfrm>
          <a:prstGeom prst="rect">
            <a:avLst/>
          </a:prstGeom>
          <a:solidFill>
            <a:srgbClr val="FFF8F0"/>
          </a:solidFill>
          <a:ln w="13811">
            <a:solidFill>
              <a:srgbClr val="E5E0DF"/>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FFF8F0">
              <a:alpha val="85000"/>
            </a:srgbClr>
          </a:solidFill>
          <a:ln/>
        </p:spPr>
        <p:txBody>
          <a:bodyPr/>
          <a:lstStyle/>
          <a:p>
            <a:endParaRPr lang="en-US"/>
          </a:p>
        </p:txBody>
      </p:sp>
      <p:sp>
        <p:nvSpPr>
          <p:cNvPr id="6" name="Text 3"/>
          <p:cNvSpPr/>
          <p:nvPr/>
        </p:nvSpPr>
        <p:spPr>
          <a:xfrm>
            <a:off x="2037993" y="2480548"/>
            <a:ext cx="5721787" cy="694373"/>
          </a:xfrm>
          <a:prstGeom prst="rect">
            <a:avLst/>
          </a:prstGeom>
          <a:noFill/>
          <a:ln/>
        </p:spPr>
        <p:txBody>
          <a:bodyPr wrap="none" rtlCol="0" anchor="t"/>
          <a:lstStyle/>
          <a:p>
            <a:pPr marL="0" indent="0">
              <a:lnSpc>
                <a:spcPts val="5468"/>
              </a:lnSpc>
              <a:buNone/>
            </a:pPr>
            <a:r>
              <a:rPr lang="en-US" sz="4374" kern="0" spc="-131" dirty="0">
                <a:solidFill>
                  <a:srgbClr val="2C3F42"/>
                </a:solidFill>
                <a:latin typeface="Bitter" pitchFamily="34" charset="0"/>
                <a:ea typeface="Bitter" pitchFamily="34" charset="-122"/>
                <a:cs typeface="Bitter" pitchFamily="34" charset="-120"/>
              </a:rPr>
              <a:t>Review and Take Action</a:t>
            </a:r>
            <a:endParaRPr lang="en-US" sz="4374" dirty="0"/>
          </a:p>
        </p:txBody>
      </p:sp>
      <p:sp>
        <p:nvSpPr>
          <p:cNvPr id="7" name="Shape 4"/>
          <p:cNvSpPr/>
          <p:nvPr/>
        </p:nvSpPr>
        <p:spPr>
          <a:xfrm>
            <a:off x="2037993" y="3681770"/>
            <a:ext cx="499943" cy="499943"/>
          </a:xfrm>
          <a:prstGeom prst="roundRect">
            <a:avLst>
              <a:gd name="adj" fmla="val 20000"/>
            </a:avLst>
          </a:prstGeom>
          <a:solidFill>
            <a:srgbClr val="FCE2CF"/>
          </a:solidFill>
          <a:ln w="13811">
            <a:solidFill>
              <a:srgbClr val="F9C59F"/>
            </a:solidFill>
            <a:prstDash val="solid"/>
          </a:ln>
        </p:spPr>
        <p:txBody>
          <a:bodyPr/>
          <a:lstStyle/>
          <a:p>
            <a:endParaRPr lang="en-US"/>
          </a:p>
        </p:txBody>
      </p:sp>
      <p:sp>
        <p:nvSpPr>
          <p:cNvPr id="8" name="Text 5"/>
          <p:cNvSpPr/>
          <p:nvPr/>
        </p:nvSpPr>
        <p:spPr>
          <a:xfrm>
            <a:off x="2221587" y="3723442"/>
            <a:ext cx="132755" cy="416481"/>
          </a:xfrm>
          <a:prstGeom prst="rect">
            <a:avLst/>
          </a:prstGeom>
          <a:noFill/>
          <a:ln/>
        </p:spPr>
        <p:txBody>
          <a:bodyPr wrap="none" rtlCol="0" anchor="t"/>
          <a:lstStyle/>
          <a:p>
            <a:pPr marL="0" indent="0" algn="ctr">
              <a:lnSpc>
                <a:spcPts val="3281"/>
              </a:lnSpc>
              <a:buNone/>
            </a:pPr>
            <a:r>
              <a:rPr lang="en-US" sz="2624" kern="0" spc="-35" dirty="0">
                <a:solidFill>
                  <a:srgbClr val="2B2E3C"/>
                </a:solidFill>
                <a:latin typeface="Bitter" pitchFamily="34" charset="0"/>
                <a:ea typeface="Bitter" pitchFamily="34" charset="-122"/>
                <a:cs typeface="Bitter" pitchFamily="34" charset="-120"/>
              </a:rPr>
              <a:t>1</a:t>
            </a:r>
            <a:endParaRPr lang="en-US" sz="2624" dirty="0"/>
          </a:p>
        </p:txBody>
      </p:sp>
      <p:sp>
        <p:nvSpPr>
          <p:cNvPr id="9" name="Text 6"/>
          <p:cNvSpPr/>
          <p:nvPr/>
        </p:nvSpPr>
        <p:spPr>
          <a:xfrm>
            <a:off x="2760107" y="3758089"/>
            <a:ext cx="2318980"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What did we learn?</a:t>
            </a:r>
            <a:endParaRPr lang="en-US" sz="2187" dirty="0"/>
          </a:p>
        </p:txBody>
      </p:sp>
      <p:sp>
        <p:nvSpPr>
          <p:cNvPr id="10" name="Text 7"/>
          <p:cNvSpPr/>
          <p:nvPr/>
        </p:nvSpPr>
        <p:spPr>
          <a:xfrm>
            <a:off x="2760107" y="4327446"/>
            <a:ext cx="2647950" cy="1066205"/>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Review the key concepts about emotions and emotional intelligence.</a:t>
            </a:r>
            <a:endParaRPr lang="en-US" sz="1750" dirty="0"/>
          </a:p>
        </p:txBody>
      </p:sp>
      <p:sp>
        <p:nvSpPr>
          <p:cNvPr id="11" name="Shape 8"/>
          <p:cNvSpPr/>
          <p:nvPr/>
        </p:nvSpPr>
        <p:spPr>
          <a:xfrm>
            <a:off x="5630228" y="3681770"/>
            <a:ext cx="499943" cy="499943"/>
          </a:xfrm>
          <a:prstGeom prst="roundRect">
            <a:avLst>
              <a:gd name="adj" fmla="val 20000"/>
            </a:avLst>
          </a:prstGeom>
          <a:solidFill>
            <a:srgbClr val="FCE2CF"/>
          </a:solidFill>
          <a:ln w="13811">
            <a:solidFill>
              <a:srgbClr val="F9C59F"/>
            </a:solidFill>
            <a:prstDash val="solid"/>
          </a:ln>
        </p:spPr>
        <p:txBody>
          <a:bodyPr/>
          <a:lstStyle/>
          <a:p>
            <a:endParaRPr lang="en-US"/>
          </a:p>
        </p:txBody>
      </p:sp>
      <p:sp>
        <p:nvSpPr>
          <p:cNvPr id="12" name="Text 9"/>
          <p:cNvSpPr/>
          <p:nvPr/>
        </p:nvSpPr>
        <p:spPr>
          <a:xfrm>
            <a:off x="5790962" y="3723442"/>
            <a:ext cx="178475" cy="416481"/>
          </a:xfrm>
          <a:prstGeom prst="rect">
            <a:avLst/>
          </a:prstGeom>
          <a:noFill/>
          <a:ln/>
        </p:spPr>
        <p:txBody>
          <a:bodyPr wrap="none" rtlCol="0" anchor="t"/>
          <a:lstStyle/>
          <a:p>
            <a:pPr marL="0" indent="0" algn="ctr">
              <a:lnSpc>
                <a:spcPts val="3281"/>
              </a:lnSpc>
              <a:buNone/>
            </a:pPr>
            <a:r>
              <a:rPr lang="en-US" sz="2624" kern="0" spc="-35" dirty="0">
                <a:solidFill>
                  <a:srgbClr val="2B2E3C"/>
                </a:solidFill>
                <a:latin typeface="Bitter" pitchFamily="34" charset="0"/>
                <a:ea typeface="Bitter" pitchFamily="34" charset="-122"/>
                <a:cs typeface="Bitter" pitchFamily="34" charset="-120"/>
              </a:rPr>
              <a:t>2</a:t>
            </a:r>
            <a:endParaRPr lang="en-US" sz="2624" dirty="0"/>
          </a:p>
        </p:txBody>
      </p:sp>
      <p:sp>
        <p:nvSpPr>
          <p:cNvPr id="13" name="Text 10"/>
          <p:cNvSpPr/>
          <p:nvPr/>
        </p:nvSpPr>
        <p:spPr>
          <a:xfrm>
            <a:off x="6352342" y="3758089"/>
            <a:ext cx="2221944"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What can we do?</a:t>
            </a:r>
            <a:endParaRPr lang="en-US" sz="2187" dirty="0"/>
          </a:p>
        </p:txBody>
      </p:sp>
      <p:sp>
        <p:nvSpPr>
          <p:cNvPr id="14" name="Text 11"/>
          <p:cNvSpPr/>
          <p:nvPr/>
        </p:nvSpPr>
        <p:spPr>
          <a:xfrm>
            <a:off x="6352342" y="4327446"/>
            <a:ext cx="2647950" cy="1421606"/>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Pick three actionable steps to incorporate into your life to improve your emotional intelligence.</a:t>
            </a:r>
            <a:endParaRPr lang="en-US" sz="1750" dirty="0"/>
          </a:p>
        </p:txBody>
      </p:sp>
      <p:sp>
        <p:nvSpPr>
          <p:cNvPr id="15" name="Shape 12"/>
          <p:cNvSpPr/>
          <p:nvPr/>
        </p:nvSpPr>
        <p:spPr>
          <a:xfrm>
            <a:off x="9222462" y="3681770"/>
            <a:ext cx="499943" cy="499943"/>
          </a:xfrm>
          <a:prstGeom prst="roundRect">
            <a:avLst>
              <a:gd name="adj" fmla="val 20000"/>
            </a:avLst>
          </a:prstGeom>
          <a:solidFill>
            <a:srgbClr val="FCE2CF"/>
          </a:solidFill>
          <a:ln w="13811">
            <a:solidFill>
              <a:srgbClr val="F9C59F"/>
            </a:solidFill>
            <a:prstDash val="solid"/>
          </a:ln>
        </p:spPr>
        <p:txBody>
          <a:bodyPr/>
          <a:lstStyle/>
          <a:p>
            <a:endParaRPr lang="en-US"/>
          </a:p>
        </p:txBody>
      </p:sp>
      <p:sp>
        <p:nvSpPr>
          <p:cNvPr id="16" name="Text 13"/>
          <p:cNvSpPr/>
          <p:nvPr/>
        </p:nvSpPr>
        <p:spPr>
          <a:xfrm>
            <a:off x="9379387" y="3723442"/>
            <a:ext cx="186095" cy="416481"/>
          </a:xfrm>
          <a:prstGeom prst="rect">
            <a:avLst/>
          </a:prstGeom>
          <a:noFill/>
          <a:ln/>
        </p:spPr>
        <p:txBody>
          <a:bodyPr wrap="none" rtlCol="0" anchor="t"/>
          <a:lstStyle/>
          <a:p>
            <a:pPr marL="0" indent="0" algn="ctr">
              <a:lnSpc>
                <a:spcPts val="3281"/>
              </a:lnSpc>
              <a:buNone/>
            </a:pPr>
            <a:r>
              <a:rPr lang="en-US" sz="2624" kern="0" spc="-35" dirty="0">
                <a:solidFill>
                  <a:srgbClr val="2B2E3C"/>
                </a:solidFill>
                <a:latin typeface="Bitter" pitchFamily="34" charset="0"/>
                <a:ea typeface="Bitter" pitchFamily="34" charset="-122"/>
                <a:cs typeface="Bitter" pitchFamily="34" charset="-120"/>
              </a:rPr>
              <a:t>3</a:t>
            </a:r>
            <a:endParaRPr lang="en-US" sz="2624" dirty="0"/>
          </a:p>
        </p:txBody>
      </p:sp>
      <p:sp>
        <p:nvSpPr>
          <p:cNvPr id="17" name="Text 14"/>
          <p:cNvSpPr/>
          <p:nvPr/>
        </p:nvSpPr>
        <p:spPr>
          <a:xfrm>
            <a:off x="9944576" y="3758089"/>
            <a:ext cx="2221944" cy="347186"/>
          </a:xfrm>
          <a:prstGeom prst="rect">
            <a:avLst/>
          </a:prstGeom>
          <a:noFill/>
          <a:ln/>
        </p:spPr>
        <p:txBody>
          <a:bodyPr wrap="none" rtlCol="0" anchor="t"/>
          <a:lstStyle/>
          <a:p>
            <a:pPr marL="0" indent="0">
              <a:lnSpc>
                <a:spcPts val="2734"/>
              </a:lnSpc>
              <a:buNone/>
            </a:pPr>
            <a:r>
              <a:rPr lang="en-US" sz="2187" kern="0" spc="-66" dirty="0">
                <a:solidFill>
                  <a:srgbClr val="2B2E3C"/>
                </a:solidFill>
                <a:latin typeface="Bitter" pitchFamily="34" charset="0"/>
                <a:ea typeface="Bitter" pitchFamily="34" charset="-122"/>
                <a:cs typeface="Bitter" pitchFamily="34" charset="-120"/>
              </a:rPr>
              <a:t>Take Action!</a:t>
            </a:r>
            <a:endParaRPr lang="en-US" sz="2187" dirty="0"/>
          </a:p>
        </p:txBody>
      </p:sp>
      <p:sp>
        <p:nvSpPr>
          <p:cNvPr id="18" name="Text 15"/>
          <p:cNvSpPr/>
          <p:nvPr/>
        </p:nvSpPr>
        <p:spPr>
          <a:xfrm>
            <a:off x="9944576" y="4327446"/>
            <a:ext cx="2647950" cy="1421606"/>
          </a:xfrm>
          <a:prstGeom prst="rect">
            <a:avLst/>
          </a:prstGeom>
          <a:noFill/>
          <a:ln/>
        </p:spPr>
        <p:txBody>
          <a:bodyPr wrap="square" rtlCol="0" anchor="t"/>
          <a:lstStyle/>
          <a:p>
            <a:pPr marL="0" indent="0">
              <a:lnSpc>
                <a:spcPts val="2799"/>
              </a:lnSpc>
              <a:buNone/>
            </a:pPr>
            <a:r>
              <a:rPr lang="en-US" sz="1750" kern="0" spc="-35" dirty="0">
                <a:solidFill>
                  <a:srgbClr val="2B2E3C"/>
                </a:solidFill>
                <a:latin typeface="Open Sans" pitchFamily="34" charset="0"/>
                <a:ea typeface="Open Sans" pitchFamily="34" charset="-122"/>
                <a:cs typeface="Open Sans" pitchFamily="34" charset="-120"/>
              </a:rPr>
              <a:t>Commit to taking daily actions to maintain and improve your emotional intelligence.</a:t>
            </a:r>
            <a:endParaRPr lang="en-US" sz="1750" dirty="0"/>
          </a:p>
        </p:txBody>
      </p:sp>
      <p:pic>
        <p:nvPicPr>
          <p:cNvPr id="19"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492</Words>
  <Application>Microsoft Office PowerPoint</Application>
  <PresentationFormat>Custom</PresentationFormat>
  <Paragraphs>77</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Bitter</vt:lpstr>
      <vt:lpstr>Calibri</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Fitton, Jeff</cp:lastModifiedBy>
  <cp:revision>1</cp:revision>
  <dcterms:created xsi:type="dcterms:W3CDTF">2023-11-23T19:08:33Z</dcterms:created>
  <dcterms:modified xsi:type="dcterms:W3CDTF">2023-11-23T19:13:52Z</dcterms:modified>
</cp:coreProperties>
</file>