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
  </p:notesMasterIdLst>
  <p:sldIdLst>
    <p:sldId id="258" r:id="rId2"/>
    <p:sldId id="257"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51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841F1D-2D2C-4510-9F02-4BF2B6937624}" type="datetimeFigureOut">
              <a:rPr lang="en-CA" smtClean="0"/>
              <a:t>2020-12-13</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4061F0-13CF-40C6-9CE4-EF09D56F7C7D}" type="slidenum">
              <a:rPr lang="en-CA" smtClean="0"/>
              <a:t>‹#›</a:t>
            </a:fld>
            <a:endParaRPr lang="en-CA" dirty="0"/>
          </a:p>
        </p:txBody>
      </p:sp>
    </p:spTree>
    <p:extLst>
      <p:ext uri="{BB962C8B-B14F-4D97-AF65-F5344CB8AC3E}">
        <p14:creationId xmlns:p14="http://schemas.microsoft.com/office/powerpoint/2010/main" val="3430034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54061F0-13CF-40C6-9CE4-EF09D56F7C7D}" type="slidenum">
              <a:rPr lang="en-CA" smtClean="0"/>
              <a:t>3</a:t>
            </a:fld>
            <a:endParaRPr lang="en-CA" dirty="0"/>
          </a:p>
        </p:txBody>
      </p:sp>
    </p:spTree>
    <p:extLst>
      <p:ext uri="{BB962C8B-B14F-4D97-AF65-F5344CB8AC3E}">
        <p14:creationId xmlns:p14="http://schemas.microsoft.com/office/powerpoint/2010/main" val="428755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C2122-C30D-4CB7-870D-64EB09B651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25776CB-E7A3-4C22-A18D-96391E3010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15A23E-A6C0-43BF-9BC7-6DED1AAEF3DE}"/>
              </a:ext>
            </a:extLst>
          </p:cNvPr>
          <p:cNvSpPr>
            <a:spLocks noGrp="1"/>
          </p:cNvSpPr>
          <p:nvPr>
            <p:ph type="dt" sz="half" idx="10"/>
          </p:nvPr>
        </p:nvSpPr>
        <p:spPr/>
        <p:txBody>
          <a:bodyPr/>
          <a:lstStyle/>
          <a:p>
            <a:fld id="{BD1D0412-1B5F-4BAC-B43B-6FB4E7053B89}" type="datetimeFigureOut">
              <a:rPr lang="en-US" smtClean="0"/>
              <a:t>12/13/2020</a:t>
            </a:fld>
            <a:endParaRPr lang="en-US" dirty="0"/>
          </a:p>
        </p:txBody>
      </p:sp>
      <p:sp>
        <p:nvSpPr>
          <p:cNvPr id="5" name="Footer Placeholder 4">
            <a:extLst>
              <a:ext uri="{FF2B5EF4-FFF2-40B4-BE49-F238E27FC236}">
                <a16:creationId xmlns:a16="http://schemas.microsoft.com/office/drawing/2014/main" id="{86A94E66-AE2D-49EC-9F7E-04CB51A9526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7315880-3E07-492B-A9FE-469372B7F6F4}"/>
              </a:ext>
            </a:extLst>
          </p:cNvPr>
          <p:cNvSpPr>
            <a:spLocks noGrp="1"/>
          </p:cNvSpPr>
          <p:nvPr>
            <p:ph type="sldNum" sz="quarter" idx="12"/>
          </p:nvPr>
        </p:nvSpPr>
        <p:spPr/>
        <p:txBody>
          <a:bodyPr/>
          <a:lstStyle/>
          <a:p>
            <a:fld id="{F6905E18-7AC3-40FD-9645-4312A4DF242B}" type="slidenum">
              <a:rPr lang="en-US" smtClean="0"/>
              <a:t>‹#›</a:t>
            </a:fld>
            <a:endParaRPr lang="en-US" dirty="0"/>
          </a:p>
        </p:txBody>
      </p:sp>
    </p:spTree>
    <p:extLst>
      <p:ext uri="{BB962C8B-B14F-4D97-AF65-F5344CB8AC3E}">
        <p14:creationId xmlns:p14="http://schemas.microsoft.com/office/powerpoint/2010/main" val="2047095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62EFB-943A-4C01-BE51-15EE541B82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EFAEAD-B9EF-4956-AF43-E8FAA139E8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EFF9CA-ABD1-4925-BA66-B4C9AE8D0007}"/>
              </a:ext>
            </a:extLst>
          </p:cNvPr>
          <p:cNvSpPr>
            <a:spLocks noGrp="1"/>
          </p:cNvSpPr>
          <p:nvPr>
            <p:ph type="dt" sz="half" idx="10"/>
          </p:nvPr>
        </p:nvSpPr>
        <p:spPr/>
        <p:txBody>
          <a:bodyPr/>
          <a:lstStyle/>
          <a:p>
            <a:fld id="{BD1D0412-1B5F-4BAC-B43B-6FB4E7053B89}" type="datetimeFigureOut">
              <a:rPr lang="en-US" smtClean="0"/>
              <a:t>12/13/2020</a:t>
            </a:fld>
            <a:endParaRPr lang="en-US" dirty="0"/>
          </a:p>
        </p:txBody>
      </p:sp>
      <p:sp>
        <p:nvSpPr>
          <p:cNvPr id="5" name="Footer Placeholder 4">
            <a:extLst>
              <a:ext uri="{FF2B5EF4-FFF2-40B4-BE49-F238E27FC236}">
                <a16:creationId xmlns:a16="http://schemas.microsoft.com/office/drawing/2014/main" id="{032939C6-135B-4529-9B2C-4EC403554EA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0A670F7-BFA1-4EB6-8650-E503552DE916}"/>
              </a:ext>
            </a:extLst>
          </p:cNvPr>
          <p:cNvSpPr>
            <a:spLocks noGrp="1"/>
          </p:cNvSpPr>
          <p:nvPr>
            <p:ph type="sldNum" sz="quarter" idx="12"/>
          </p:nvPr>
        </p:nvSpPr>
        <p:spPr/>
        <p:txBody>
          <a:bodyPr/>
          <a:lstStyle/>
          <a:p>
            <a:fld id="{F6905E18-7AC3-40FD-9645-4312A4DF242B}" type="slidenum">
              <a:rPr lang="en-US" smtClean="0"/>
              <a:t>‹#›</a:t>
            </a:fld>
            <a:endParaRPr lang="en-US" dirty="0"/>
          </a:p>
        </p:txBody>
      </p:sp>
    </p:spTree>
    <p:extLst>
      <p:ext uri="{BB962C8B-B14F-4D97-AF65-F5344CB8AC3E}">
        <p14:creationId xmlns:p14="http://schemas.microsoft.com/office/powerpoint/2010/main" val="301231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FCCD64-8CA0-4DF5-85AD-BD89B88CF7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551AC3E-4C7B-4E98-BA9F-2D97D42CDA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A446B7-9F2B-4058-810F-F627675D5D1D}"/>
              </a:ext>
            </a:extLst>
          </p:cNvPr>
          <p:cNvSpPr>
            <a:spLocks noGrp="1"/>
          </p:cNvSpPr>
          <p:nvPr>
            <p:ph type="dt" sz="half" idx="10"/>
          </p:nvPr>
        </p:nvSpPr>
        <p:spPr/>
        <p:txBody>
          <a:bodyPr/>
          <a:lstStyle/>
          <a:p>
            <a:fld id="{BD1D0412-1B5F-4BAC-B43B-6FB4E7053B89}" type="datetimeFigureOut">
              <a:rPr lang="en-US" smtClean="0"/>
              <a:t>12/13/2020</a:t>
            </a:fld>
            <a:endParaRPr lang="en-US" dirty="0"/>
          </a:p>
        </p:txBody>
      </p:sp>
      <p:sp>
        <p:nvSpPr>
          <p:cNvPr id="5" name="Footer Placeholder 4">
            <a:extLst>
              <a:ext uri="{FF2B5EF4-FFF2-40B4-BE49-F238E27FC236}">
                <a16:creationId xmlns:a16="http://schemas.microsoft.com/office/drawing/2014/main" id="{5770A671-B3CB-43E7-AC37-F0204B04AF8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8C4AF8B-BC49-49BC-BA50-4874EE57F78A}"/>
              </a:ext>
            </a:extLst>
          </p:cNvPr>
          <p:cNvSpPr>
            <a:spLocks noGrp="1"/>
          </p:cNvSpPr>
          <p:nvPr>
            <p:ph type="sldNum" sz="quarter" idx="12"/>
          </p:nvPr>
        </p:nvSpPr>
        <p:spPr/>
        <p:txBody>
          <a:bodyPr/>
          <a:lstStyle/>
          <a:p>
            <a:fld id="{F6905E18-7AC3-40FD-9645-4312A4DF242B}" type="slidenum">
              <a:rPr lang="en-US" smtClean="0"/>
              <a:t>‹#›</a:t>
            </a:fld>
            <a:endParaRPr lang="en-US" dirty="0"/>
          </a:p>
        </p:txBody>
      </p:sp>
    </p:spTree>
    <p:extLst>
      <p:ext uri="{BB962C8B-B14F-4D97-AF65-F5344CB8AC3E}">
        <p14:creationId xmlns:p14="http://schemas.microsoft.com/office/powerpoint/2010/main" val="3819276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1DDC6-662F-498A-88F6-0C5C353AC7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616E4E-5D96-41C6-B8F9-941BE3CE84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7C963E-4180-4467-BFE5-F5E25ED8226D}"/>
              </a:ext>
            </a:extLst>
          </p:cNvPr>
          <p:cNvSpPr>
            <a:spLocks noGrp="1"/>
          </p:cNvSpPr>
          <p:nvPr>
            <p:ph type="dt" sz="half" idx="10"/>
          </p:nvPr>
        </p:nvSpPr>
        <p:spPr/>
        <p:txBody>
          <a:bodyPr/>
          <a:lstStyle/>
          <a:p>
            <a:fld id="{BD1D0412-1B5F-4BAC-B43B-6FB4E7053B89}" type="datetimeFigureOut">
              <a:rPr lang="en-US" smtClean="0"/>
              <a:t>12/13/2020</a:t>
            </a:fld>
            <a:endParaRPr lang="en-US" dirty="0"/>
          </a:p>
        </p:txBody>
      </p:sp>
      <p:sp>
        <p:nvSpPr>
          <p:cNvPr id="5" name="Footer Placeholder 4">
            <a:extLst>
              <a:ext uri="{FF2B5EF4-FFF2-40B4-BE49-F238E27FC236}">
                <a16:creationId xmlns:a16="http://schemas.microsoft.com/office/drawing/2014/main" id="{B8C01E61-C227-457E-A41C-7191054BA07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22F18A-B27C-4B41-925B-1F2286F79A33}"/>
              </a:ext>
            </a:extLst>
          </p:cNvPr>
          <p:cNvSpPr>
            <a:spLocks noGrp="1"/>
          </p:cNvSpPr>
          <p:nvPr>
            <p:ph type="sldNum" sz="quarter" idx="12"/>
          </p:nvPr>
        </p:nvSpPr>
        <p:spPr/>
        <p:txBody>
          <a:bodyPr/>
          <a:lstStyle/>
          <a:p>
            <a:fld id="{F6905E18-7AC3-40FD-9645-4312A4DF242B}" type="slidenum">
              <a:rPr lang="en-US" smtClean="0"/>
              <a:t>‹#›</a:t>
            </a:fld>
            <a:endParaRPr lang="en-US" dirty="0"/>
          </a:p>
        </p:txBody>
      </p:sp>
    </p:spTree>
    <p:extLst>
      <p:ext uri="{BB962C8B-B14F-4D97-AF65-F5344CB8AC3E}">
        <p14:creationId xmlns:p14="http://schemas.microsoft.com/office/powerpoint/2010/main" val="3508399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8EA2B-3F46-4EB3-B655-BF8F0EC6D7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6CBAF97-930C-4290-A49B-65BAB8081C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D984B9-FEC4-4E72-A192-7AE5F50A60D5}"/>
              </a:ext>
            </a:extLst>
          </p:cNvPr>
          <p:cNvSpPr>
            <a:spLocks noGrp="1"/>
          </p:cNvSpPr>
          <p:nvPr>
            <p:ph type="dt" sz="half" idx="10"/>
          </p:nvPr>
        </p:nvSpPr>
        <p:spPr/>
        <p:txBody>
          <a:bodyPr/>
          <a:lstStyle/>
          <a:p>
            <a:fld id="{BD1D0412-1B5F-4BAC-B43B-6FB4E7053B89}" type="datetimeFigureOut">
              <a:rPr lang="en-US" smtClean="0"/>
              <a:t>12/13/2020</a:t>
            </a:fld>
            <a:endParaRPr lang="en-US" dirty="0"/>
          </a:p>
        </p:txBody>
      </p:sp>
      <p:sp>
        <p:nvSpPr>
          <p:cNvPr id="5" name="Footer Placeholder 4">
            <a:extLst>
              <a:ext uri="{FF2B5EF4-FFF2-40B4-BE49-F238E27FC236}">
                <a16:creationId xmlns:a16="http://schemas.microsoft.com/office/drawing/2014/main" id="{BD0AC6A8-A112-4B43-ACBA-691795B8377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C6819C7-5092-4D33-80A3-670E72C11C0B}"/>
              </a:ext>
            </a:extLst>
          </p:cNvPr>
          <p:cNvSpPr>
            <a:spLocks noGrp="1"/>
          </p:cNvSpPr>
          <p:nvPr>
            <p:ph type="sldNum" sz="quarter" idx="12"/>
          </p:nvPr>
        </p:nvSpPr>
        <p:spPr/>
        <p:txBody>
          <a:bodyPr/>
          <a:lstStyle/>
          <a:p>
            <a:fld id="{F6905E18-7AC3-40FD-9645-4312A4DF242B}" type="slidenum">
              <a:rPr lang="en-US" smtClean="0"/>
              <a:t>‹#›</a:t>
            </a:fld>
            <a:endParaRPr lang="en-US" dirty="0"/>
          </a:p>
        </p:txBody>
      </p:sp>
    </p:spTree>
    <p:extLst>
      <p:ext uri="{BB962C8B-B14F-4D97-AF65-F5344CB8AC3E}">
        <p14:creationId xmlns:p14="http://schemas.microsoft.com/office/powerpoint/2010/main" val="3921480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C5E37-7EF6-4AA3-A09B-8CB7232744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298C5C-D433-496A-861D-B6EB6FB81D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3436CA-6331-43A5-AA8D-1B21E5D20C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1FA863B-C874-434A-BA13-F3D0DD57FDF4}"/>
              </a:ext>
            </a:extLst>
          </p:cNvPr>
          <p:cNvSpPr>
            <a:spLocks noGrp="1"/>
          </p:cNvSpPr>
          <p:nvPr>
            <p:ph type="dt" sz="half" idx="10"/>
          </p:nvPr>
        </p:nvSpPr>
        <p:spPr/>
        <p:txBody>
          <a:bodyPr/>
          <a:lstStyle/>
          <a:p>
            <a:fld id="{BD1D0412-1B5F-4BAC-B43B-6FB4E7053B89}" type="datetimeFigureOut">
              <a:rPr lang="en-US" smtClean="0"/>
              <a:t>12/13/2020</a:t>
            </a:fld>
            <a:endParaRPr lang="en-US" dirty="0"/>
          </a:p>
        </p:txBody>
      </p:sp>
      <p:sp>
        <p:nvSpPr>
          <p:cNvPr id="6" name="Footer Placeholder 5">
            <a:extLst>
              <a:ext uri="{FF2B5EF4-FFF2-40B4-BE49-F238E27FC236}">
                <a16:creationId xmlns:a16="http://schemas.microsoft.com/office/drawing/2014/main" id="{4F35B108-4F47-42A2-A7F1-0B8A996005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0B3FDCC-64CF-4171-80FD-8ADB64EDB71F}"/>
              </a:ext>
            </a:extLst>
          </p:cNvPr>
          <p:cNvSpPr>
            <a:spLocks noGrp="1"/>
          </p:cNvSpPr>
          <p:nvPr>
            <p:ph type="sldNum" sz="quarter" idx="12"/>
          </p:nvPr>
        </p:nvSpPr>
        <p:spPr/>
        <p:txBody>
          <a:bodyPr/>
          <a:lstStyle/>
          <a:p>
            <a:fld id="{F6905E18-7AC3-40FD-9645-4312A4DF242B}" type="slidenum">
              <a:rPr lang="en-US" smtClean="0"/>
              <a:t>‹#›</a:t>
            </a:fld>
            <a:endParaRPr lang="en-US" dirty="0"/>
          </a:p>
        </p:txBody>
      </p:sp>
    </p:spTree>
    <p:extLst>
      <p:ext uri="{BB962C8B-B14F-4D97-AF65-F5344CB8AC3E}">
        <p14:creationId xmlns:p14="http://schemas.microsoft.com/office/powerpoint/2010/main" val="2879288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0A656-AB6F-4CA7-85D3-5C17E6D80B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21B1F5-2980-4CCF-B399-06CB20B5A8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F7B3C9-B1E7-4260-90D9-C830FCFCECE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3F5B30-B2CB-45D5-8082-0FF10FE6FA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C5AF63-1840-4FE1-A079-93E4A10CD4B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FB0EFC-890F-469B-8F9E-B5057BB845AE}"/>
              </a:ext>
            </a:extLst>
          </p:cNvPr>
          <p:cNvSpPr>
            <a:spLocks noGrp="1"/>
          </p:cNvSpPr>
          <p:nvPr>
            <p:ph type="dt" sz="half" idx="10"/>
          </p:nvPr>
        </p:nvSpPr>
        <p:spPr/>
        <p:txBody>
          <a:bodyPr/>
          <a:lstStyle/>
          <a:p>
            <a:fld id="{BD1D0412-1B5F-4BAC-B43B-6FB4E7053B89}" type="datetimeFigureOut">
              <a:rPr lang="en-US" smtClean="0"/>
              <a:t>12/13/2020</a:t>
            </a:fld>
            <a:endParaRPr lang="en-US" dirty="0"/>
          </a:p>
        </p:txBody>
      </p:sp>
      <p:sp>
        <p:nvSpPr>
          <p:cNvPr id="8" name="Footer Placeholder 7">
            <a:extLst>
              <a:ext uri="{FF2B5EF4-FFF2-40B4-BE49-F238E27FC236}">
                <a16:creationId xmlns:a16="http://schemas.microsoft.com/office/drawing/2014/main" id="{7BA461C5-D9D3-44C6-AD93-36EE08D2CA3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7DFE068-81C9-4BE9-A065-43664E4941C6}"/>
              </a:ext>
            </a:extLst>
          </p:cNvPr>
          <p:cNvSpPr>
            <a:spLocks noGrp="1"/>
          </p:cNvSpPr>
          <p:nvPr>
            <p:ph type="sldNum" sz="quarter" idx="12"/>
          </p:nvPr>
        </p:nvSpPr>
        <p:spPr/>
        <p:txBody>
          <a:bodyPr/>
          <a:lstStyle/>
          <a:p>
            <a:fld id="{F6905E18-7AC3-40FD-9645-4312A4DF242B}" type="slidenum">
              <a:rPr lang="en-US" smtClean="0"/>
              <a:t>‹#›</a:t>
            </a:fld>
            <a:endParaRPr lang="en-US" dirty="0"/>
          </a:p>
        </p:txBody>
      </p:sp>
    </p:spTree>
    <p:extLst>
      <p:ext uri="{BB962C8B-B14F-4D97-AF65-F5344CB8AC3E}">
        <p14:creationId xmlns:p14="http://schemas.microsoft.com/office/powerpoint/2010/main" val="577674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9DCF0-36EF-416C-8DC1-F71D85E5B4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71D3D7A-2051-4835-8D76-B1541D6A3286}"/>
              </a:ext>
            </a:extLst>
          </p:cNvPr>
          <p:cNvSpPr>
            <a:spLocks noGrp="1"/>
          </p:cNvSpPr>
          <p:nvPr>
            <p:ph type="dt" sz="half" idx="10"/>
          </p:nvPr>
        </p:nvSpPr>
        <p:spPr/>
        <p:txBody>
          <a:bodyPr/>
          <a:lstStyle/>
          <a:p>
            <a:fld id="{BD1D0412-1B5F-4BAC-B43B-6FB4E7053B89}" type="datetimeFigureOut">
              <a:rPr lang="en-US" smtClean="0"/>
              <a:t>12/13/2020</a:t>
            </a:fld>
            <a:endParaRPr lang="en-US" dirty="0"/>
          </a:p>
        </p:txBody>
      </p:sp>
      <p:sp>
        <p:nvSpPr>
          <p:cNvPr id="4" name="Footer Placeholder 3">
            <a:extLst>
              <a:ext uri="{FF2B5EF4-FFF2-40B4-BE49-F238E27FC236}">
                <a16:creationId xmlns:a16="http://schemas.microsoft.com/office/drawing/2014/main" id="{393BC126-A6E7-45D1-83DF-048A8042A93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05B0F37-E50B-4186-9847-CB138A592912}"/>
              </a:ext>
            </a:extLst>
          </p:cNvPr>
          <p:cNvSpPr>
            <a:spLocks noGrp="1"/>
          </p:cNvSpPr>
          <p:nvPr>
            <p:ph type="sldNum" sz="quarter" idx="12"/>
          </p:nvPr>
        </p:nvSpPr>
        <p:spPr/>
        <p:txBody>
          <a:bodyPr/>
          <a:lstStyle/>
          <a:p>
            <a:fld id="{F6905E18-7AC3-40FD-9645-4312A4DF242B}" type="slidenum">
              <a:rPr lang="en-US" smtClean="0"/>
              <a:t>‹#›</a:t>
            </a:fld>
            <a:endParaRPr lang="en-US" dirty="0"/>
          </a:p>
        </p:txBody>
      </p:sp>
    </p:spTree>
    <p:extLst>
      <p:ext uri="{BB962C8B-B14F-4D97-AF65-F5344CB8AC3E}">
        <p14:creationId xmlns:p14="http://schemas.microsoft.com/office/powerpoint/2010/main" val="1947265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7D9D3E-B18D-4D63-A449-CAFC3C919B86}"/>
              </a:ext>
            </a:extLst>
          </p:cNvPr>
          <p:cNvSpPr>
            <a:spLocks noGrp="1"/>
          </p:cNvSpPr>
          <p:nvPr>
            <p:ph type="dt" sz="half" idx="10"/>
          </p:nvPr>
        </p:nvSpPr>
        <p:spPr/>
        <p:txBody>
          <a:bodyPr/>
          <a:lstStyle/>
          <a:p>
            <a:fld id="{BD1D0412-1B5F-4BAC-B43B-6FB4E7053B89}" type="datetimeFigureOut">
              <a:rPr lang="en-US" smtClean="0"/>
              <a:t>12/13/2020</a:t>
            </a:fld>
            <a:endParaRPr lang="en-US" dirty="0"/>
          </a:p>
        </p:txBody>
      </p:sp>
      <p:sp>
        <p:nvSpPr>
          <p:cNvPr id="3" name="Footer Placeholder 2">
            <a:extLst>
              <a:ext uri="{FF2B5EF4-FFF2-40B4-BE49-F238E27FC236}">
                <a16:creationId xmlns:a16="http://schemas.microsoft.com/office/drawing/2014/main" id="{21034CC8-E4D0-42E3-B3D4-57AE4AADED1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D930D56-580D-4208-87FF-2FC7732C9A12}"/>
              </a:ext>
            </a:extLst>
          </p:cNvPr>
          <p:cNvSpPr>
            <a:spLocks noGrp="1"/>
          </p:cNvSpPr>
          <p:nvPr>
            <p:ph type="sldNum" sz="quarter" idx="12"/>
          </p:nvPr>
        </p:nvSpPr>
        <p:spPr/>
        <p:txBody>
          <a:bodyPr/>
          <a:lstStyle/>
          <a:p>
            <a:fld id="{F6905E18-7AC3-40FD-9645-4312A4DF242B}" type="slidenum">
              <a:rPr lang="en-US" smtClean="0"/>
              <a:t>‹#›</a:t>
            </a:fld>
            <a:endParaRPr lang="en-US" dirty="0"/>
          </a:p>
        </p:txBody>
      </p:sp>
    </p:spTree>
    <p:extLst>
      <p:ext uri="{BB962C8B-B14F-4D97-AF65-F5344CB8AC3E}">
        <p14:creationId xmlns:p14="http://schemas.microsoft.com/office/powerpoint/2010/main" val="214931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E2670-27DA-495C-8E14-30E50E5F55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F3767A-4D42-4C21-A2BD-F7D176A7F0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B8530B-1268-4296-BC72-D521EB376E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BE3057-4D85-407A-8FC6-BB30C3AA810B}"/>
              </a:ext>
            </a:extLst>
          </p:cNvPr>
          <p:cNvSpPr>
            <a:spLocks noGrp="1"/>
          </p:cNvSpPr>
          <p:nvPr>
            <p:ph type="dt" sz="half" idx="10"/>
          </p:nvPr>
        </p:nvSpPr>
        <p:spPr/>
        <p:txBody>
          <a:bodyPr/>
          <a:lstStyle/>
          <a:p>
            <a:fld id="{BD1D0412-1B5F-4BAC-B43B-6FB4E7053B89}" type="datetimeFigureOut">
              <a:rPr lang="en-US" smtClean="0"/>
              <a:t>12/13/2020</a:t>
            </a:fld>
            <a:endParaRPr lang="en-US" dirty="0"/>
          </a:p>
        </p:txBody>
      </p:sp>
      <p:sp>
        <p:nvSpPr>
          <p:cNvPr id="6" name="Footer Placeholder 5">
            <a:extLst>
              <a:ext uri="{FF2B5EF4-FFF2-40B4-BE49-F238E27FC236}">
                <a16:creationId xmlns:a16="http://schemas.microsoft.com/office/drawing/2014/main" id="{B9DB68ED-3537-4FC9-8B56-771F8DA940A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2F2A6A2-67D4-4478-92ED-D7F9D34677FE}"/>
              </a:ext>
            </a:extLst>
          </p:cNvPr>
          <p:cNvSpPr>
            <a:spLocks noGrp="1"/>
          </p:cNvSpPr>
          <p:nvPr>
            <p:ph type="sldNum" sz="quarter" idx="12"/>
          </p:nvPr>
        </p:nvSpPr>
        <p:spPr/>
        <p:txBody>
          <a:bodyPr/>
          <a:lstStyle/>
          <a:p>
            <a:fld id="{F6905E18-7AC3-40FD-9645-4312A4DF242B}" type="slidenum">
              <a:rPr lang="en-US" smtClean="0"/>
              <a:t>‹#›</a:t>
            </a:fld>
            <a:endParaRPr lang="en-US" dirty="0"/>
          </a:p>
        </p:txBody>
      </p:sp>
    </p:spTree>
    <p:extLst>
      <p:ext uri="{BB962C8B-B14F-4D97-AF65-F5344CB8AC3E}">
        <p14:creationId xmlns:p14="http://schemas.microsoft.com/office/powerpoint/2010/main" val="1957367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F3697-D63F-499D-B005-333CA57871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EC4E8AA-E688-43B2-83B6-D628F91145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E25E454-6D63-46CF-B9E0-7394C06E9B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C5BE50-DC4E-4CD4-94A4-5837D7A5AF1B}"/>
              </a:ext>
            </a:extLst>
          </p:cNvPr>
          <p:cNvSpPr>
            <a:spLocks noGrp="1"/>
          </p:cNvSpPr>
          <p:nvPr>
            <p:ph type="dt" sz="half" idx="10"/>
          </p:nvPr>
        </p:nvSpPr>
        <p:spPr/>
        <p:txBody>
          <a:bodyPr/>
          <a:lstStyle/>
          <a:p>
            <a:fld id="{BD1D0412-1B5F-4BAC-B43B-6FB4E7053B89}" type="datetimeFigureOut">
              <a:rPr lang="en-US" smtClean="0"/>
              <a:t>12/13/2020</a:t>
            </a:fld>
            <a:endParaRPr lang="en-US" dirty="0"/>
          </a:p>
        </p:txBody>
      </p:sp>
      <p:sp>
        <p:nvSpPr>
          <p:cNvPr id="6" name="Footer Placeholder 5">
            <a:extLst>
              <a:ext uri="{FF2B5EF4-FFF2-40B4-BE49-F238E27FC236}">
                <a16:creationId xmlns:a16="http://schemas.microsoft.com/office/drawing/2014/main" id="{C0DEB984-EF8F-4808-B798-7C6AA40493D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E2B5142-081C-4A68-827D-8A2777C2199E}"/>
              </a:ext>
            </a:extLst>
          </p:cNvPr>
          <p:cNvSpPr>
            <a:spLocks noGrp="1"/>
          </p:cNvSpPr>
          <p:nvPr>
            <p:ph type="sldNum" sz="quarter" idx="12"/>
          </p:nvPr>
        </p:nvSpPr>
        <p:spPr/>
        <p:txBody>
          <a:bodyPr/>
          <a:lstStyle/>
          <a:p>
            <a:fld id="{F6905E18-7AC3-40FD-9645-4312A4DF242B}" type="slidenum">
              <a:rPr lang="en-US" smtClean="0"/>
              <a:t>‹#›</a:t>
            </a:fld>
            <a:endParaRPr lang="en-US" dirty="0"/>
          </a:p>
        </p:txBody>
      </p:sp>
    </p:spTree>
    <p:extLst>
      <p:ext uri="{BB962C8B-B14F-4D97-AF65-F5344CB8AC3E}">
        <p14:creationId xmlns:p14="http://schemas.microsoft.com/office/powerpoint/2010/main" val="2886050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9752D2-3432-4E7C-9FA9-B6799BD9CE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83568B-1575-4CB4-9EB8-B37170E0DC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54BBA3-4947-4EFF-8596-C19C7C1065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D0412-1B5F-4BAC-B43B-6FB4E7053B89}" type="datetimeFigureOut">
              <a:rPr lang="en-US" smtClean="0"/>
              <a:t>12/13/2020</a:t>
            </a:fld>
            <a:endParaRPr lang="en-US" dirty="0"/>
          </a:p>
        </p:txBody>
      </p:sp>
      <p:sp>
        <p:nvSpPr>
          <p:cNvPr id="5" name="Footer Placeholder 4">
            <a:extLst>
              <a:ext uri="{FF2B5EF4-FFF2-40B4-BE49-F238E27FC236}">
                <a16:creationId xmlns:a16="http://schemas.microsoft.com/office/drawing/2014/main" id="{520CBE7E-DEDE-4C4E-85C5-F87472E8B5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335CB0A-39F8-4911-941E-5CC5BB0BD5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905E18-7AC3-40FD-9645-4312A4DF242B}" type="slidenum">
              <a:rPr lang="en-US" smtClean="0"/>
              <a:t>‹#›</a:t>
            </a:fld>
            <a:endParaRPr lang="en-US" dirty="0"/>
          </a:p>
        </p:txBody>
      </p:sp>
    </p:spTree>
    <p:extLst>
      <p:ext uri="{BB962C8B-B14F-4D97-AF65-F5344CB8AC3E}">
        <p14:creationId xmlns:p14="http://schemas.microsoft.com/office/powerpoint/2010/main" val="299114332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en.wikipedia.org/wiki/Russian_revolution" TargetMode="External"/><Relationship Id="rId7" Type="http://schemas.openxmlformats.org/officeDocument/2006/relationships/hyperlink" Target="http://www.youtube.com/watch?v=N2tvmXxDvyc" TargetMode="External"/><Relationship Id="rId2" Type="http://schemas.openxmlformats.org/officeDocument/2006/relationships/image" Target="../media/image1.jpg"/><Relationship Id="rId1" Type="http://schemas.openxmlformats.org/officeDocument/2006/relationships/slideLayout" Target="../slideLayouts/slideLayout6.xml"/><Relationship Id="rId6" Type="http://schemas.openxmlformats.org/officeDocument/2006/relationships/image" Target="../media/image3.jpg"/><Relationship Id="rId5" Type="http://schemas.openxmlformats.org/officeDocument/2006/relationships/hyperlink" Target="https://commons.wikimedia.org/wiki/File:The_Russian_Revolution,_1905_Q81555.jpg" TargetMode="External"/><Relationship Id="rId4" Type="http://schemas.openxmlformats.org/officeDocument/2006/relationships/image" Target="../media/image2.jpg"/><Relationship Id="rId9" Type="http://schemas.openxmlformats.org/officeDocument/2006/relationships/hyperlink" Target="https://www.pinterest.com/pin/314126142736631263/" TargetMode="External"/></Relationships>
</file>

<file path=ppt/slides/_rels/slide2.xml.rels><?xml version="1.0" encoding="UTF-8" standalone="yes"?>
<Relationships xmlns="http://schemas.openxmlformats.org/package/2006/relationships"><Relationship Id="rId8" Type="http://schemas.openxmlformats.org/officeDocument/2006/relationships/tags" Target="../tags/tag7.xml"/><Relationship Id="rId13" Type="http://schemas.openxmlformats.org/officeDocument/2006/relationships/tags" Target="../tags/tag12.xml"/><Relationship Id="rId18" Type="http://schemas.openxmlformats.org/officeDocument/2006/relationships/image" Target="../media/image5.png"/><Relationship Id="rId3" Type="http://schemas.openxmlformats.org/officeDocument/2006/relationships/tags" Target="../tags/tag2.xml"/><Relationship Id="rId21" Type="http://schemas.openxmlformats.org/officeDocument/2006/relationships/image" Target="../media/image7.jpeg"/><Relationship Id="rId7" Type="http://schemas.openxmlformats.org/officeDocument/2006/relationships/tags" Target="../tags/tag6.xml"/><Relationship Id="rId12" Type="http://schemas.openxmlformats.org/officeDocument/2006/relationships/tags" Target="../tags/tag11.xml"/><Relationship Id="rId17" Type="http://schemas.openxmlformats.org/officeDocument/2006/relationships/slideLayout" Target="../slideLayouts/slideLayout6.xml"/><Relationship Id="rId2" Type="http://schemas.openxmlformats.org/officeDocument/2006/relationships/tags" Target="../tags/tag1.xml"/><Relationship Id="rId16" Type="http://schemas.openxmlformats.org/officeDocument/2006/relationships/tags" Target="../tags/tag15.xml"/><Relationship Id="rId20" Type="http://schemas.openxmlformats.org/officeDocument/2006/relationships/image" Target="../media/image6.jpeg"/><Relationship Id="rId1" Type="http://schemas.openxmlformats.org/officeDocument/2006/relationships/themeOverride" Target="../theme/themeOverride1.xml"/><Relationship Id="rId6" Type="http://schemas.openxmlformats.org/officeDocument/2006/relationships/tags" Target="../tags/tag5.xml"/><Relationship Id="rId11" Type="http://schemas.openxmlformats.org/officeDocument/2006/relationships/tags" Target="../tags/tag10.xml"/><Relationship Id="rId5" Type="http://schemas.openxmlformats.org/officeDocument/2006/relationships/tags" Target="../tags/tag4.xml"/><Relationship Id="rId15" Type="http://schemas.openxmlformats.org/officeDocument/2006/relationships/tags" Target="../tags/tag14.xml"/><Relationship Id="rId10" Type="http://schemas.openxmlformats.org/officeDocument/2006/relationships/tags" Target="../tags/tag9.xml"/><Relationship Id="rId19" Type="http://schemas.openxmlformats.org/officeDocument/2006/relationships/hyperlink" Target="https://commons.wikimedia.org/wiki/File:Hammer_and_sickle.png" TargetMode="External"/><Relationship Id="rId4" Type="http://schemas.openxmlformats.org/officeDocument/2006/relationships/tags" Target="../tags/tag3.xml"/><Relationship Id="rId9" Type="http://schemas.openxmlformats.org/officeDocument/2006/relationships/tags" Target="../tags/tag8.xml"/><Relationship Id="rId14" Type="http://schemas.openxmlformats.org/officeDocument/2006/relationships/tags" Target="../tags/tag13.xml"/><Relationship Id="rId22" Type="http://schemas.openxmlformats.org/officeDocument/2006/relationships/image" Target="../media/image8.jpeg"/></Relationships>
</file>

<file path=ppt/slides/_rels/slide3.xml.rels><?xml version="1.0" encoding="UTF-8" standalone="yes"?>
<Relationships xmlns="http://schemas.openxmlformats.org/package/2006/relationships"><Relationship Id="rId8" Type="http://schemas.openxmlformats.org/officeDocument/2006/relationships/tags" Target="../tags/tag23.xml"/><Relationship Id="rId13" Type="http://schemas.openxmlformats.org/officeDocument/2006/relationships/image" Target="../media/image9.jpeg"/><Relationship Id="rId3" Type="http://schemas.openxmlformats.org/officeDocument/2006/relationships/tags" Target="../tags/tag18.xml"/><Relationship Id="rId7" Type="http://schemas.openxmlformats.org/officeDocument/2006/relationships/tags" Target="../tags/tag22.xml"/><Relationship Id="rId12" Type="http://schemas.openxmlformats.org/officeDocument/2006/relationships/hyperlink" Target="https://commons.wikimedia.org/wiki/File:Hammer_and_sickle.png" TargetMode="Externa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11" Type="http://schemas.openxmlformats.org/officeDocument/2006/relationships/image" Target="../media/image5.png"/><Relationship Id="rId5" Type="http://schemas.openxmlformats.org/officeDocument/2006/relationships/tags" Target="../tags/tag20.xml"/><Relationship Id="rId15" Type="http://schemas.openxmlformats.org/officeDocument/2006/relationships/image" Target="../media/image11.jpeg"/><Relationship Id="rId10" Type="http://schemas.openxmlformats.org/officeDocument/2006/relationships/notesSlide" Target="../notesSlides/notesSlide1.xml"/><Relationship Id="rId4" Type="http://schemas.openxmlformats.org/officeDocument/2006/relationships/tags" Target="../tags/tag19.xml"/><Relationship Id="rId9" Type="http://schemas.openxmlformats.org/officeDocument/2006/relationships/slideLayout" Target="../slideLayouts/slideLayout7.xml"/><Relationship Id="rId1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00170-8054-4D6F-AE7F-C02E05478318}"/>
              </a:ext>
            </a:extLst>
          </p:cNvPr>
          <p:cNvSpPr>
            <a:spLocks noGrp="1"/>
          </p:cNvSpPr>
          <p:nvPr>
            <p:ph type="title"/>
          </p:nvPr>
        </p:nvSpPr>
        <p:spPr>
          <a:xfrm>
            <a:off x="1752600" y="2209800"/>
            <a:ext cx="9265920" cy="1524000"/>
          </a:xfrm>
        </p:spPr>
        <p:txBody>
          <a:bodyPr>
            <a:normAutofit fontScale="90000"/>
          </a:bodyPr>
          <a:lstStyle/>
          <a:p>
            <a:r>
              <a:rPr lang="en-US" dirty="0"/>
              <a:t> </a:t>
            </a:r>
            <a:r>
              <a:rPr lang="en-US" sz="4900" b="1" dirty="0">
                <a:solidFill>
                  <a:schemeClr val="tx1"/>
                </a:solidFill>
              </a:rPr>
              <a:t>Timeline on the Russian Revolution</a:t>
            </a:r>
            <a:br>
              <a:rPr lang="en-US" sz="4900" b="1" dirty="0">
                <a:solidFill>
                  <a:schemeClr val="tx1"/>
                </a:solidFill>
              </a:rPr>
            </a:br>
            <a:r>
              <a:rPr lang="en-US" sz="4900" b="1" dirty="0">
                <a:solidFill>
                  <a:schemeClr val="tx1"/>
                </a:solidFill>
              </a:rPr>
              <a:t>			1894-1928</a:t>
            </a:r>
            <a:br>
              <a:rPr lang="en-US" dirty="0"/>
            </a:br>
            <a:endParaRPr lang="en-US" dirty="0"/>
          </a:p>
        </p:txBody>
      </p:sp>
      <p:sp>
        <p:nvSpPr>
          <p:cNvPr id="3" name="TextBox 2">
            <a:extLst>
              <a:ext uri="{FF2B5EF4-FFF2-40B4-BE49-F238E27FC236}">
                <a16:creationId xmlns:a16="http://schemas.microsoft.com/office/drawing/2014/main" id="{176BD18A-19C5-40F2-8E48-93D1D5AA7625}"/>
              </a:ext>
            </a:extLst>
          </p:cNvPr>
          <p:cNvSpPr txBox="1"/>
          <p:nvPr/>
        </p:nvSpPr>
        <p:spPr>
          <a:xfrm rot="10800000" flipV="1">
            <a:off x="9360478" y="6146631"/>
            <a:ext cx="2374322" cy="369332"/>
          </a:xfrm>
          <a:prstGeom prst="rect">
            <a:avLst/>
          </a:prstGeom>
          <a:noFill/>
        </p:spPr>
        <p:txBody>
          <a:bodyPr wrap="square" rtlCol="0">
            <a:spAutoFit/>
          </a:bodyPr>
          <a:lstStyle/>
          <a:p>
            <a:r>
              <a:rPr lang="en-US" dirty="0"/>
              <a:t>By Jonathon Lefebvre</a:t>
            </a:r>
          </a:p>
        </p:txBody>
      </p:sp>
      <p:pic>
        <p:nvPicPr>
          <p:cNvPr id="5" name="Picture 4">
            <a:extLst>
              <a:ext uri="{FF2B5EF4-FFF2-40B4-BE49-F238E27FC236}">
                <a16:creationId xmlns:a16="http://schemas.microsoft.com/office/drawing/2014/main" id="{39A779E3-2AAC-47A1-BA41-D37760B0889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rot="588838">
            <a:off x="10208895" y="425725"/>
            <a:ext cx="1619250" cy="2333625"/>
          </a:xfrm>
          <a:prstGeom prst="rect">
            <a:avLst/>
          </a:prstGeom>
        </p:spPr>
      </p:pic>
      <p:pic>
        <p:nvPicPr>
          <p:cNvPr id="11" name="Picture 10" descr="A picture containing outdoor, sky, people, old&#10;&#10;Description automatically generated">
            <a:extLst>
              <a:ext uri="{FF2B5EF4-FFF2-40B4-BE49-F238E27FC236}">
                <a16:creationId xmlns:a16="http://schemas.microsoft.com/office/drawing/2014/main" id="{494A1420-2FE2-4806-9E78-59D15929C637}"/>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457200" y="3429000"/>
            <a:ext cx="4100946" cy="2819400"/>
          </a:xfrm>
          <a:prstGeom prst="rect">
            <a:avLst/>
          </a:prstGeom>
        </p:spPr>
      </p:pic>
      <p:pic>
        <p:nvPicPr>
          <p:cNvPr id="14" name="Picture 13" descr="A group of people posing for a photo&#10;&#10;Description automatically generated">
            <a:extLst>
              <a:ext uri="{FF2B5EF4-FFF2-40B4-BE49-F238E27FC236}">
                <a16:creationId xmlns:a16="http://schemas.microsoft.com/office/drawing/2014/main" id="{FF07854B-25F6-4BC9-A513-9F46E47CC01B}"/>
              </a:ext>
            </a:extLst>
          </p:cNvPr>
          <p:cNvPicPr>
            <a:picLocks noChangeAspect="1"/>
          </p:cNvPicPr>
          <p:nvPr/>
        </p:nvPicPr>
        <p:blipFill rotWithShape="1">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rcRect l="3333" t="17778" b="18889"/>
          <a:stretch/>
        </p:blipFill>
        <p:spPr>
          <a:xfrm>
            <a:off x="5835708" y="3429000"/>
            <a:ext cx="5530618" cy="2717631"/>
          </a:xfrm>
          <a:prstGeom prst="rect">
            <a:avLst/>
          </a:prstGeom>
        </p:spPr>
      </p:pic>
      <p:pic>
        <p:nvPicPr>
          <p:cNvPr id="16" name="Picture 15" descr="Logo, icon&#10;&#10;Description automatically generated">
            <a:extLst>
              <a:ext uri="{FF2B5EF4-FFF2-40B4-BE49-F238E27FC236}">
                <a16:creationId xmlns:a16="http://schemas.microsoft.com/office/drawing/2014/main" id="{472315D2-8E56-47CE-A5A7-BFAFCC391E1A}"/>
              </a:ext>
            </a:extLst>
          </p:cNvPr>
          <p:cNvPicPr>
            <a:picLocks noChangeAspect="1"/>
          </p:cNvPicPr>
          <p:nvPr/>
        </p:nvPicPr>
        <p:blipFill>
          <a:blip r:embed="rId8" cstate="print">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rot="20599647">
            <a:off x="420149" y="263129"/>
            <a:ext cx="1993322" cy="1988339"/>
          </a:xfrm>
          <a:prstGeom prst="rect">
            <a:avLst/>
          </a:prstGeom>
        </p:spPr>
      </p:pic>
    </p:spTree>
    <p:extLst>
      <p:ext uri="{BB962C8B-B14F-4D97-AF65-F5344CB8AC3E}">
        <p14:creationId xmlns:p14="http://schemas.microsoft.com/office/powerpoint/2010/main" val="2018631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912" name="pgshape"/>
          <p:cNvSpPr/>
          <p:nvPr>
            <p:custDataLst>
              <p:tags r:id="rId3"/>
            </p:custDataLst>
          </p:nvPr>
        </p:nvSpPr>
        <p:spPr>
          <a:xfrm>
            <a:off x="1614135" y="3718293"/>
            <a:ext cx="7628515" cy="506037"/>
          </a:xfrm>
          <a:prstGeom prst="rect">
            <a:avLst/>
          </a:prstGeom>
          <a:solidFill>
            <a:schemeClr val="accent2"/>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14" name="pgshape"/>
          <p:cNvSpPr txBox="1"/>
          <p:nvPr>
            <p:custDataLst>
              <p:tags r:id="rId4"/>
            </p:custDataLst>
          </p:nvPr>
        </p:nvSpPr>
        <p:spPr>
          <a:xfrm>
            <a:off x="584332" y="3727742"/>
            <a:ext cx="1261353" cy="506994"/>
          </a:xfrm>
          <a:prstGeom prst="rect">
            <a:avLst/>
          </a:prstGeom>
          <a:solidFill>
            <a:schemeClr val="accent2"/>
          </a:solidFill>
        </p:spPr>
        <p:txBody>
          <a:bodyPr vert="horz" wrap="square" rtlCol="0" anchor="ctr" anchorCtr="1">
            <a:noAutofit/>
          </a:bodyPr>
          <a:lstStyle/>
          <a:p>
            <a:r>
              <a:rPr lang="en-US" sz="1300" dirty="0">
                <a:solidFill>
                  <a:schemeClr val="bg1"/>
                </a:solidFill>
                <a:latin typeface="Calibri"/>
              </a:rPr>
              <a:t>1894</a:t>
            </a:r>
          </a:p>
        </p:txBody>
      </p:sp>
      <p:cxnSp>
        <p:nvCxnSpPr>
          <p:cNvPr id="3916" name="pgshape"/>
          <p:cNvCxnSpPr>
            <a:cxnSpLocks/>
          </p:cNvCxnSpPr>
          <p:nvPr/>
        </p:nvCxnSpPr>
        <p:spPr>
          <a:xfrm>
            <a:off x="1601051" y="3733820"/>
            <a:ext cx="0" cy="496013"/>
          </a:xfrm>
          <a:prstGeom prst="line">
            <a:avLst/>
          </a:prstGeom>
          <a:ln w="12700">
            <a:solidFill>
              <a:schemeClr val="lt1"/>
            </a:solidFill>
          </a:ln>
        </p:spPr>
        <p:style>
          <a:lnRef idx="1">
            <a:schemeClr val="accent1"/>
          </a:lnRef>
          <a:fillRef idx="0">
            <a:schemeClr val="accent1"/>
          </a:fillRef>
          <a:effectRef idx="0">
            <a:schemeClr val="accent1"/>
          </a:effectRef>
          <a:fontRef idx="minor">
            <a:schemeClr val="tx1"/>
          </a:fontRef>
        </p:style>
      </p:cxnSp>
      <p:sp>
        <p:nvSpPr>
          <p:cNvPr id="3917" name="pgshape"/>
          <p:cNvSpPr txBox="1"/>
          <p:nvPr>
            <p:custDataLst>
              <p:tags r:id="rId5"/>
            </p:custDataLst>
          </p:nvPr>
        </p:nvSpPr>
        <p:spPr>
          <a:xfrm>
            <a:off x="1628609" y="3728018"/>
            <a:ext cx="675640" cy="504883"/>
          </a:xfrm>
          <a:prstGeom prst="rect">
            <a:avLst/>
          </a:prstGeom>
          <a:solidFill>
            <a:schemeClr val="accent2"/>
          </a:solidFill>
        </p:spPr>
        <p:txBody>
          <a:bodyPr vert="horz" wrap="square" rtlCol="0" anchor="ctr" anchorCtr="1">
            <a:noAutofit/>
          </a:bodyPr>
          <a:lstStyle/>
          <a:p>
            <a:r>
              <a:rPr lang="en-US" sz="1300" dirty="0">
                <a:solidFill>
                  <a:schemeClr val="bg1"/>
                </a:solidFill>
                <a:latin typeface="Calibri"/>
              </a:rPr>
              <a:t>1895</a:t>
            </a:r>
          </a:p>
        </p:txBody>
      </p:sp>
      <p:cxnSp>
        <p:nvCxnSpPr>
          <p:cNvPr id="3919" name="pgshape"/>
          <p:cNvCxnSpPr>
            <a:cxnSpLocks/>
          </p:cNvCxnSpPr>
          <p:nvPr/>
        </p:nvCxnSpPr>
        <p:spPr>
          <a:xfrm flipH="1">
            <a:off x="2304248" y="3733820"/>
            <a:ext cx="1" cy="504883"/>
          </a:xfrm>
          <a:prstGeom prst="line">
            <a:avLst/>
          </a:prstGeom>
          <a:ln w="12700">
            <a:solidFill>
              <a:schemeClr val="lt1"/>
            </a:solidFill>
          </a:ln>
        </p:spPr>
        <p:style>
          <a:lnRef idx="1">
            <a:schemeClr val="accent1"/>
          </a:lnRef>
          <a:fillRef idx="0">
            <a:schemeClr val="accent1"/>
          </a:fillRef>
          <a:effectRef idx="0">
            <a:schemeClr val="accent1"/>
          </a:effectRef>
          <a:fontRef idx="minor">
            <a:schemeClr val="tx1"/>
          </a:fontRef>
        </p:style>
      </p:cxnSp>
      <p:sp>
        <p:nvSpPr>
          <p:cNvPr id="3920" name="pgshape"/>
          <p:cNvSpPr txBox="1"/>
          <p:nvPr>
            <p:custDataLst>
              <p:tags r:id="rId6"/>
            </p:custDataLst>
          </p:nvPr>
        </p:nvSpPr>
        <p:spPr>
          <a:xfrm>
            <a:off x="2304248" y="3726667"/>
            <a:ext cx="675640" cy="504884"/>
          </a:xfrm>
          <a:prstGeom prst="rect">
            <a:avLst/>
          </a:prstGeom>
          <a:solidFill>
            <a:schemeClr val="accent2"/>
          </a:solidFill>
        </p:spPr>
        <p:txBody>
          <a:bodyPr vert="horz" wrap="square" rtlCol="0" anchor="ctr" anchorCtr="1">
            <a:noAutofit/>
          </a:bodyPr>
          <a:lstStyle/>
          <a:p>
            <a:r>
              <a:rPr lang="en-US" sz="1300" dirty="0">
                <a:solidFill>
                  <a:schemeClr val="bg1"/>
                </a:solidFill>
                <a:latin typeface="Calibri"/>
              </a:rPr>
              <a:t>1905 </a:t>
            </a:r>
          </a:p>
        </p:txBody>
      </p:sp>
      <p:cxnSp>
        <p:nvCxnSpPr>
          <p:cNvPr id="3922" name="pgshape"/>
          <p:cNvCxnSpPr>
            <a:cxnSpLocks/>
          </p:cNvCxnSpPr>
          <p:nvPr/>
        </p:nvCxnSpPr>
        <p:spPr>
          <a:xfrm>
            <a:off x="3200400" y="3733820"/>
            <a:ext cx="0" cy="496013"/>
          </a:xfrm>
          <a:prstGeom prst="line">
            <a:avLst/>
          </a:prstGeom>
          <a:ln w="12700">
            <a:solidFill>
              <a:schemeClr val="lt1"/>
            </a:solidFill>
          </a:ln>
        </p:spPr>
        <p:style>
          <a:lnRef idx="1">
            <a:schemeClr val="accent1"/>
          </a:lnRef>
          <a:fillRef idx="0">
            <a:schemeClr val="accent1"/>
          </a:fillRef>
          <a:effectRef idx="0">
            <a:schemeClr val="accent1"/>
          </a:effectRef>
          <a:fontRef idx="minor">
            <a:schemeClr val="tx1"/>
          </a:fontRef>
        </p:style>
      </p:cxnSp>
      <p:sp>
        <p:nvSpPr>
          <p:cNvPr id="3923" name="pgshape"/>
          <p:cNvSpPr txBox="1"/>
          <p:nvPr>
            <p:custDataLst>
              <p:tags r:id="rId7"/>
            </p:custDataLst>
          </p:nvPr>
        </p:nvSpPr>
        <p:spPr>
          <a:xfrm>
            <a:off x="3368647" y="3731935"/>
            <a:ext cx="675640" cy="497898"/>
          </a:xfrm>
          <a:prstGeom prst="rect">
            <a:avLst/>
          </a:prstGeom>
          <a:solidFill>
            <a:schemeClr val="accent2"/>
          </a:solidFill>
        </p:spPr>
        <p:txBody>
          <a:bodyPr vert="horz" wrap="square" rtlCol="0" anchor="ctr" anchorCtr="1">
            <a:noAutofit/>
          </a:bodyPr>
          <a:lstStyle/>
          <a:p>
            <a:r>
              <a:rPr lang="en-US" sz="1300" dirty="0">
                <a:solidFill>
                  <a:schemeClr val="bg1"/>
                </a:solidFill>
                <a:latin typeface="Calibri"/>
              </a:rPr>
              <a:t>1906</a:t>
            </a:r>
          </a:p>
        </p:txBody>
      </p:sp>
      <p:cxnSp>
        <p:nvCxnSpPr>
          <p:cNvPr id="3925" name="pgshape"/>
          <p:cNvCxnSpPr>
            <a:cxnSpLocks/>
          </p:cNvCxnSpPr>
          <p:nvPr/>
        </p:nvCxnSpPr>
        <p:spPr>
          <a:xfrm>
            <a:off x="4038600" y="3733820"/>
            <a:ext cx="0" cy="496013"/>
          </a:xfrm>
          <a:prstGeom prst="line">
            <a:avLst/>
          </a:prstGeom>
          <a:ln w="12700">
            <a:solidFill>
              <a:schemeClr val="lt1"/>
            </a:solidFill>
          </a:ln>
        </p:spPr>
        <p:style>
          <a:lnRef idx="1">
            <a:schemeClr val="accent1"/>
          </a:lnRef>
          <a:fillRef idx="0">
            <a:schemeClr val="accent1"/>
          </a:fillRef>
          <a:effectRef idx="0">
            <a:schemeClr val="accent1"/>
          </a:effectRef>
          <a:fontRef idx="minor">
            <a:schemeClr val="tx1"/>
          </a:fontRef>
        </p:style>
      </p:cxnSp>
      <p:sp>
        <p:nvSpPr>
          <p:cNvPr id="3926" name="pgshape"/>
          <p:cNvSpPr txBox="1"/>
          <p:nvPr>
            <p:custDataLst>
              <p:tags r:id="rId8"/>
            </p:custDataLst>
          </p:nvPr>
        </p:nvSpPr>
        <p:spPr>
          <a:xfrm>
            <a:off x="4059477" y="3731935"/>
            <a:ext cx="574214" cy="459065"/>
          </a:xfrm>
          <a:prstGeom prst="rect">
            <a:avLst/>
          </a:prstGeom>
          <a:solidFill>
            <a:schemeClr val="accent2"/>
          </a:solidFill>
        </p:spPr>
        <p:txBody>
          <a:bodyPr vert="horz" wrap="square" rtlCol="0" anchor="ctr" anchorCtr="1">
            <a:noAutofit/>
          </a:bodyPr>
          <a:lstStyle/>
          <a:p>
            <a:r>
              <a:rPr lang="en-US" sz="1300" dirty="0">
                <a:solidFill>
                  <a:schemeClr val="bg1"/>
                </a:solidFill>
                <a:latin typeface="Calibri"/>
              </a:rPr>
              <a:t>1914</a:t>
            </a:r>
          </a:p>
        </p:txBody>
      </p:sp>
      <p:cxnSp>
        <p:nvCxnSpPr>
          <p:cNvPr id="3928" name="pgshape"/>
          <p:cNvCxnSpPr>
            <a:cxnSpLocks/>
          </p:cNvCxnSpPr>
          <p:nvPr/>
        </p:nvCxnSpPr>
        <p:spPr>
          <a:xfrm>
            <a:off x="5715000" y="3726090"/>
            <a:ext cx="0" cy="503741"/>
          </a:xfrm>
          <a:prstGeom prst="line">
            <a:avLst/>
          </a:prstGeom>
          <a:ln w="12700">
            <a:solidFill>
              <a:schemeClr val="lt1"/>
            </a:solidFill>
          </a:ln>
        </p:spPr>
        <p:style>
          <a:lnRef idx="1">
            <a:schemeClr val="accent1"/>
          </a:lnRef>
          <a:fillRef idx="0">
            <a:schemeClr val="accent1"/>
          </a:fillRef>
          <a:effectRef idx="0">
            <a:schemeClr val="accent1"/>
          </a:effectRef>
          <a:fontRef idx="minor">
            <a:schemeClr val="tx1"/>
          </a:fontRef>
        </p:style>
      </p:cxnSp>
      <p:sp>
        <p:nvSpPr>
          <p:cNvPr id="3929" name="pgshape"/>
          <p:cNvSpPr txBox="1"/>
          <p:nvPr>
            <p:custDataLst>
              <p:tags r:id="rId9"/>
            </p:custDataLst>
          </p:nvPr>
        </p:nvSpPr>
        <p:spPr>
          <a:xfrm>
            <a:off x="4999622" y="3731936"/>
            <a:ext cx="675640" cy="493310"/>
          </a:xfrm>
          <a:prstGeom prst="rect">
            <a:avLst/>
          </a:prstGeom>
          <a:solidFill>
            <a:schemeClr val="accent2"/>
          </a:solidFill>
        </p:spPr>
        <p:txBody>
          <a:bodyPr vert="horz" wrap="square" rtlCol="0" anchor="ctr" anchorCtr="1">
            <a:noAutofit/>
          </a:bodyPr>
          <a:lstStyle/>
          <a:p>
            <a:r>
              <a:rPr lang="en-US" sz="1300" dirty="0">
                <a:solidFill>
                  <a:schemeClr val="bg1"/>
                </a:solidFill>
                <a:latin typeface="Calibri"/>
              </a:rPr>
              <a:t>1916</a:t>
            </a:r>
          </a:p>
        </p:txBody>
      </p:sp>
      <p:cxnSp>
        <p:nvCxnSpPr>
          <p:cNvPr id="3931" name="pgshape"/>
          <p:cNvCxnSpPr>
            <a:cxnSpLocks/>
          </p:cNvCxnSpPr>
          <p:nvPr/>
        </p:nvCxnSpPr>
        <p:spPr>
          <a:xfrm>
            <a:off x="6553200" y="3726090"/>
            <a:ext cx="0" cy="583644"/>
          </a:xfrm>
          <a:prstGeom prst="line">
            <a:avLst/>
          </a:prstGeom>
          <a:ln w="12700">
            <a:solidFill>
              <a:schemeClr val="lt1"/>
            </a:solidFill>
          </a:ln>
        </p:spPr>
        <p:style>
          <a:lnRef idx="1">
            <a:schemeClr val="accent1"/>
          </a:lnRef>
          <a:fillRef idx="0">
            <a:schemeClr val="accent1"/>
          </a:fillRef>
          <a:effectRef idx="0">
            <a:schemeClr val="accent1"/>
          </a:effectRef>
          <a:fontRef idx="minor">
            <a:schemeClr val="tx1"/>
          </a:fontRef>
        </p:style>
      </p:cxnSp>
      <p:sp>
        <p:nvSpPr>
          <p:cNvPr id="3947" name="milestoneshape"/>
          <p:cNvSpPr/>
          <p:nvPr/>
        </p:nvSpPr>
        <p:spPr>
          <a:xfrm rot="10800000">
            <a:off x="6072845" y="4229543"/>
            <a:ext cx="254000" cy="279400"/>
          </a:xfrm>
          <a:prstGeom prst="flowChartMerge">
            <a:avLst/>
          </a:prstGeom>
          <a:solidFill>
            <a:srgbClr val="0072BC"/>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81" name="milestoneshape"/>
          <p:cNvSpPr txBox="1"/>
          <p:nvPr>
            <p:custDataLst>
              <p:tags r:id="rId10"/>
            </p:custDataLst>
          </p:nvPr>
        </p:nvSpPr>
        <p:spPr>
          <a:xfrm>
            <a:off x="6098715" y="2860675"/>
            <a:ext cx="1397000" cy="228600"/>
          </a:xfrm>
          <a:prstGeom prst="rect">
            <a:avLst/>
          </a:prstGeom>
          <a:noFill/>
        </p:spPr>
        <p:txBody>
          <a:bodyPr vert="horz" wrap="none" lIns="88900" tIns="1270" rIns="88900" bIns="44450" rtlCol="0" anchorCtr="1">
            <a:noAutofit/>
          </a:bodyPr>
          <a:lstStyle/>
          <a:p>
            <a:endParaRPr lang="en-US" sz="1000" dirty="0">
              <a:solidFill>
                <a:schemeClr val="tx2"/>
              </a:solidFill>
            </a:endParaRPr>
          </a:p>
        </p:txBody>
      </p:sp>
      <p:sp>
        <p:nvSpPr>
          <p:cNvPr id="3983" name="milestoneshape"/>
          <p:cNvSpPr/>
          <p:nvPr/>
        </p:nvSpPr>
        <p:spPr>
          <a:xfrm rot="10800000">
            <a:off x="5213467" y="4229831"/>
            <a:ext cx="254000" cy="279400"/>
          </a:xfrm>
          <a:prstGeom prst="flowChartMerge">
            <a:avLst/>
          </a:prstGeom>
          <a:solidFill>
            <a:srgbClr val="0072BC"/>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87" name="milestoneshape"/>
          <p:cNvSpPr/>
          <p:nvPr/>
        </p:nvSpPr>
        <p:spPr>
          <a:xfrm>
            <a:off x="4209477" y="3465572"/>
            <a:ext cx="254000" cy="279400"/>
          </a:xfrm>
          <a:prstGeom prst="flowChartMerge">
            <a:avLst/>
          </a:prstGeom>
          <a:solidFill>
            <a:srgbClr val="0072BC"/>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88" name="milestoneshape"/>
          <p:cNvSpPr txBox="1"/>
          <p:nvPr>
            <p:custDataLst>
              <p:tags r:id="rId11"/>
            </p:custDataLst>
          </p:nvPr>
        </p:nvSpPr>
        <p:spPr>
          <a:xfrm>
            <a:off x="3417225" y="923963"/>
            <a:ext cx="2842359" cy="1447063"/>
          </a:xfrm>
          <a:prstGeom prst="rect">
            <a:avLst/>
          </a:prstGeom>
          <a:noFill/>
        </p:spPr>
        <p:txBody>
          <a:bodyPr vert="horz" wrap="square" lIns="88900" tIns="44450" rIns="88900" bIns="44450" rtlCol="0" anchor="b" anchorCtr="1">
            <a:spAutoFit/>
          </a:bodyPr>
          <a:lstStyle/>
          <a:p>
            <a:pPr algn="ctr">
              <a:lnSpc>
                <a:spcPct val="80000"/>
              </a:lnSpc>
            </a:pPr>
            <a:r>
              <a:rPr lang="en-US" sz="1000" dirty="0"/>
              <a:t>On January 22, 1905, angry steelworkers in St. Petersburg stage a peaceful protest. They were wanting reform in working conditions, the poor economy and the ongoing war with Japan. The protesters marched onto the Winter Palace to confront the Tsar to hand in a petition demanding  change. Upon reaching the palace, panicked solders opened fire on the protesters causing the death of over 1000 people. This event was called “Bloody Sunday” and is largely believed to be the catalyst to the Russian revolution. </a:t>
            </a:r>
          </a:p>
        </p:txBody>
      </p:sp>
      <p:sp>
        <p:nvSpPr>
          <p:cNvPr id="3991" name="milestoneshape"/>
          <p:cNvSpPr/>
          <p:nvPr/>
        </p:nvSpPr>
        <p:spPr>
          <a:xfrm rot="10800000">
            <a:off x="3552106" y="4170034"/>
            <a:ext cx="254000" cy="279400"/>
          </a:xfrm>
          <a:prstGeom prst="flowChartMerge">
            <a:avLst/>
          </a:prstGeom>
          <a:solidFill>
            <a:srgbClr val="0072BC"/>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95" name="milestoneshape"/>
          <p:cNvSpPr/>
          <p:nvPr/>
        </p:nvSpPr>
        <p:spPr>
          <a:xfrm>
            <a:off x="2490135" y="3452535"/>
            <a:ext cx="254000" cy="279400"/>
          </a:xfrm>
          <a:prstGeom prst="flowChartMerge">
            <a:avLst/>
          </a:prstGeom>
          <a:solidFill>
            <a:srgbClr val="0072BC"/>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96" name="milestoneshape"/>
          <p:cNvSpPr txBox="1"/>
          <p:nvPr>
            <p:custDataLst>
              <p:tags r:id="rId12"/>
            </p:custDataLst>
          </p:nvPr>
        </p:nvSpPr>
        <p:spPr>
          <a:xfrm>
            <a:off x="855384" y="4805608"/>
            <a:ext cx="1701868" cy="1816395"/>
          </a:xfrm>
          <a:prstGeom prst="rect">
            <a:avLst/>
          </a:prstGeom>
          <a:noFill/>
        </p:spPr>
        <p:txBody>
          <a:bodyPr vert="horz" wrap="square" lIns="88900" tIns="44450" rIns="88900" bIns="44450" rtlCol="0" anchor="b" anchorCtr="1">
            <a:spAutoFit/>
          </a:bodyPr>
          <a:lstStyle/>
          <a:p>
            <a:pPr algn="ctr">
              <a:lnSpc>
                <a:spcPct val="80000"/>
              </a:lnSpc>
            </a:pPr>
            <a:r>
              <a:rPr lang="en-US" sz="1000" dirty="0"/>
              <a:t>Vladimir Lenin, a strong believer of Marxism created a strong Marxist group called the Union for the Struggle for the Liberation of the Working Class. Lenin encouraged the group to fight for workers’ rights. He was arrested for sedition. He was convicted without a trial and sentenced to three years in exile in Eastern Siberia.</a:t>
            </a:r>
          </a:p>
          <a:p>
            <a:pPr algn="ctr">
              <a:lnSpc>
                <a:spcPct val="80000"/>
              </a:lnSpc>
            </a:pPr>
            <a:endParaRPr lang="en-US" sz="1000" dirty="0"/>
          </a:p>
          <a:p>
            <a:pPr algn="ctr">
              <a:lnSpc>
                <a:spcPct val="80000"/>
              </a:lnSpc>
            </a:pPr>
            <a:endParaRPr lang="en-US" sz="1000" dirty="0"/>
          </a:p>
        </p:txBody>
      </p:sp>
      <p:cxnSp>
        <p:nvCxnSpPr>
          <p:cNvPr id="3998" name="milestoneshape"/>
          <p:cNvCxnSpPr>
            <a:cxnSpLocks/>
            <a:stCxn id="3995" idx="0"/>
          </p:cNvCxnSpPr>
          <p:nvPr/>
        </p:nvCxnSpPr>
        <p:spPr>
          <a:xfrm flipV="1">
            <a:off x="2617135" y="3124200"/>
            <a:ext cx="0" cy="328335"/>
          </a:xfrm>
          <a:prstGeom prst="straightConnector1">
            <a:avLst/>
          </a:prstGeom>
          <a:ln w="15875">
            <a:solidFill>
              <a:srgbClr val="0072BC"/>
            </a:solidFill>
            <a:tailEnd type="oval" w="sm" len="sm"/>
          </a:ln>
        </p:spPr>
        <p:style>
          <a:lnRef idx="1">
            <a:schemeClr val="accent1"/>
          </a:lnRef>
          <a:fillRef idx="0">
            <a:schemeClr val="accent1"/>
          </a:fillRef>
          <a:effectRef idx="0">
            <a:schemeClr val="accent1"/>
          </a:effectRef>
          <a:fontRef idx="minor">
            <a:schemeClr val="tx1"/>
          </a:fontRef>
        </p:style>
      </p:cxnSp>
      <p:sp>
        <p:nvSpPr>
          <p:cNvPr id="3999" name="milestoneshape"/>
          <p:cNvSpPr/>
          <p:nvPr/>
        </p:nvSpPr>
        <p:spPr>
          <a:xfrm rot="10800000">
            <a:off x="1712429" y="4030334"/>
            <a:ext cx="254000" cy="279400"/>
          </a:xfrm>
          <a:prstGeom prst="flowChartMerge">
            <a:avLst/>
          </a:prstGeom>
          <a:solidFill>
            <a:srgbClr val="0072BC"/>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00" name="milestoneshape"/>
          <p:cNvSpPr txBox="1"/>
          <p:nvPr>
            <p:custDataLst>
              <p:tags r:id="rId13"/>
            </p:custDataLst>
          </p:nvPr>
        </p:nvSpPr>
        <p:spPr>
          <a:xfrm>
            <a:off x="2794243" y="4557271"/>
            <a:ext cx="2021772" cy="2074927"/>
          </a:xfrm>
          <a:prstGeom prst="rect">
            <a:avLst/>
          </a:prstGeom>
          <a:noFill/>
        </p:spPr>
        <p:txBody>
          <a:bodyPr vert="horz" wrap="square" lIns="88900" tIns="44450" rIns="88900" bIns="44450" rtlCol="0" anchor="t" anchorCtr="1">
            <a:spAutoFit/>
          </a:bodyPr>
          <a:lstStyle/>
          <a:p>
            <a:pPr algn="ctr">
              <a:lnSpc>
                <a:spcPct val="80000"/>
              </a:lnSpc>
            </a:pPr>
            <a:endParaRPr lang="en-US" sz="1100" dirty="0">
              <a:solidFill>
                <a:schemeClr val="tx1">
                  <a:lumMod val="75000"/>
                  <a:lumOff val="25000"/>
                </a:schemeClr>
              </a:solidFill>
            </a:endParaRPr>
          </a:p>
          <a:p>
            <a:pPr algn="ctr">
              <a:lnSpc>
                <a:spcPct val="80000"/>
              </a:lnSpc>
            </a:pPr>
            <a:endParaRPr lang="en-US" sz="1000" dirty="0"/>
          </a:p>
          <a:p>
            <a:pPr algn="ctr">
              <a:lnSpc>
                <a:spcPct val="80000"/>
              </a:lnSpc>
            </a:pPr>
            <a:r>
              <a:rPr lang="en-US" sz="1000" dirty="0"/>
              <a:t>In 1906, Grigori Rasputin becomes acquainted to the Tsar and his wife after apparently healing their son. Rasputin was seen by many as a mysterious visionary and even a prophet, but many people were concerned about the relationship between the Tsar and Rasputin. Many thought that Alexandra, the Tsar’s wife, was having an affair, prompting a decline in popularity of both Rasputin and the Tsar. Rasputin was believed to have had political influence as well.</a:t>
            </a:r>
          </a:p>
        </p:txBody>
      </p:sp>
      <p:sp>
        <p:nvSpPr>
          <p:cNvPr id="4003" name="milestoneshape"/>
          <p:cNvSpPr/>
          <p:nvPr/>
        </p:nvSpPr>
        <p:spPr>
          <a:xfrm>
            <a:off x="1050680" y="3452535"/>
            <a:ext cx="254000" cy="279400"/>
          </a:xfrm>
          <a:prstGeom prst="flowChartMerge">
            <a:avLst/>
          </a:prstGeom>
          <a:solidFill>
            <a:srgbClr val="0072BC"/>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04" name="milestoneshape"/>
          <p:cNvSpPr txBox="1"/>
          <p:nvPr>
            <p:custDataLst>
              <p:tags r:id="rId14"/>
            </p:custDataLst>
          </p:nvPr>
        </p:nvSpPr>
        <p:spPr>
          <a:xfrm>
            <a:off x="94945" y="1271847"/>
            <a:ext cx="3296712" cy="1693284"/>
          </a:xfrm>
          <a:prstGeom prst="rect">
            <a:avLst/>
          </a:prstGeom>
          <a:noFill/>
        </p:spPr>
        <p:txBody>
          <a:bodyPr vert="horz" wrap="square" lIns="88900" tIns="44450" rIns="88900" bIns="44450" rtlCol="0" anchor="b" anchorCtr="1">
            <a:spAutoFit/>
          </a:bodyPr>
          <a:lstStyle/>
          <a:p>
            <a:pPr algn="ctr">
              <a:lnSpc>
                <a:spcPct val="80000"/>
              </a:lnSpc>
            </a:pPr>
            <a:r>
              <a:rPr lang="en-US" sz="1000" dirty="0"/>
              <a:t>At the start of 1894, Nicholas II assumed control over Russia as the Tsar. His autocratic style of leadership caused many issues within Russia and a general disconnect between the royal family and the people of Russia. He wanted a nation containing only one nationality, that being Russian. As the leader of Russia, Nicholas started to reform Russia by proving education opportunities and modernizing its and modern infantry, however, he wanted everything under his control. He also began persecuting the Jews and used them as scapegoats for the problems faced. Nicholas also assumed control of the Russian army (White Army) and during the Russo-Japanese War suffered heavy losses and defeat though the war.</a:t>
            </a:r>
          </a:p>
        </p:txBody>
      </p:sp>
      <p:sp>
        <p:nvSpPr>
          <p:cNvPr id="4005" name="milestoneshape"/>
          <p:cNvSpPr txBox="1"/>
          <p:nvPr>
            <p:custDataLst>
              <p:tags r:id="rId15"/>
            </p:custDataLst>
          </p:nvPr>
        </p:nvSpPr>
        <p:spPr>
          <a:xfrm>
            <a:off x="352180" y="3181003"/>
            <a:ext cx="1397000" cy="228600"/>
          </a:xfrm>
          <a:prstGeom prst="rect">
            <a:avLst/>
          </a:prstGeom>
          <a:noFill/>
        </p:spPr>
        <p:txBody>
          <a:bodyPr vert="horz" wrap="none" lIns="88900" tIns="1270" rIns="88900" bIns="44450" rtlCol="0" anchorCtr="1">
            <a:noAutofit/>
          </a:bodyPr>
          <a:lstStyle/>
          <a:p>
            <a:endParaRPr lang="en-US" sz="1000" dirty="0">
              <a:solidFill>
                <a:schemeClr val="tx2"/>
              </a:solidFill>
            </a:endParaRPr>
          </a:p>
        </p:txBody>
      </p:sp>
      <p:pic>
        <p:nvPicPr>
          <p:cNvPr id="6" name="Picture 5" descr="Logo, icon&#10;&#10;Description automatically generated">
            <a:extLst>
              <a:ext uri="{FF2B5EF4-FFF2-40B4-BE49-F238E27FC236}">
                <a16:creationId xmlns:a16="http://schemas.microsoft.com/office/drawing/2014/main" id="{46E37A63-AF02-4357-B9F5-039AD4E36DA7}"/>
              </a:ext>
            </a:extLst>
          </p:cNvPr>
          <p:cNvPicPr>
            <a:picLocks noChangeAspect="1"/>
          </p:cNvPicPr>
          <p:nvPr/>
        </p:nvPicPr>
        <p:blipFill>
          <a:blip r:embed="rId18" cstate="print">
            <a:extLst>
              <a:ext uri="{28A0092B-C50C-407E-A947-70E740481C1C}">
                <a14:useLocalDpi xmlns:a14="http://schemas.microsoft.com/office/drawing/2010/main" val="0"/>
              </a:ext>
              <a:ext uri="{837473B0-CC2E-450A-ABE3-18F120FF3D39}">
                <a1611:picAttrSrcUrl xmlns:a1611="http://schemas.microsoft.com/office/drawing/2016/11/main" r:id="rId19"/>
              </a:ext>
            </a:extLst>
          </a:blip>
          <a:stretch>
            <a:fillRect/>
          </a:stretch>
        </p:blipFill>
        <p:spPr>
          <a:xfrm>
            <a:off x="171331" y="82780"/>
            <a:ext cx="1146135" cy="1146135"/>
          </a:xfrm>
          <a:prstGeom prst="rect">
            <a:avLst/>
          </a:prstGeom>
        </p:spPr>
      </p:pic>
      <p:cxnSp>
        <p:nvCxnSpPr>
          <p:cNvPr id="80" name="milestoneshape">
            <a:extLst>
              <a:ext uri="{FF2B5EF4-FFF2-40B4-BE49-F238E27FC236}">
                <a16:creationId xmlns:a16="http://schemas.microsoft.com/office/drawing/2014/main" id="{9E02B3DA-2996-4669-B5F2-DC403AAE305F}"/>
              </a:ext>
            </a:extLst>
          </p:cNvPr>
          <p:cNvCxnSpPr>
            <a:cxnSpLocks/>
            <a:stCxn id="4003" idx="0"/>
          </p:cNvCxnSpPr>
          <p:nvPr/>
        </p:nvCxnSpPr>
        <p:spPr>
          <a:xfrm flipV="1">
            <a:off x="1177680" y="2845865"/>
            <a:ext cx="2664" cy="606670"/>
          </a:xfrm>
          <a:prstGeom prst="straightConnector1">
            <a:avLst/>
          </a:prstGeom>
          <a:ln w="15875">
            <a:solidFill>
              <a:srgbClr val="0072BC"/>
            </a:solidFill>
            <a:tailEnd type="oval" w="sm" len="sm"/>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63E93A32-BBDE-41B6-92E7-3BEB86A29463}"/>
              </a:ext>
            </a:extLst>
          </p:cNvPr>
          <p:cNvSpPr/>
          <p:nvPr/>
        </p:nvSpPr>
        <p:spPr>
          <a:xfrm>
            <a:off x="94944" y="1310464"/>
            <a:ext cx="3257856" cy="16215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n w="0"/>
              <a:solidFill>
                <a:schemeClr val="accent1"/>
              </a:solidFill>
              <a:effectLst>
                <a:outerShdw blurRad="38100" dist="25400" dir="5400000" algn="ctr" rotWithShape="0">
                  <a:srgbClr val="6E747A">
                    <a:alpha val="43000"/>
                  </a:srgbClr>
                </a:outerShdw>
              </a:effectLst>
            </a:endParaRPr>
          </a:p>
        </p:txBody>
      </p:sp>
      <p:sp>
        <p:nvSpPr>
          <p:cNvPr id="9" name="Rectangle 8">
            <a:extLst>
              <a:ext uri="{FF2B5EF4-FFF2-40B4-BE49-F238E27FC236}">
                <a16:creationId xmlns:a16="http://schemas.microsoft.com/office/drawing/2014/main" id="{0EF13E53-F998-46A8-AF24-D42EE1D62BE1}"/>
              </a:ext>
            </a:extLst>
          </p:cNvPr>
          <p:cNvSpPr/>
          <p:nvPr/>
        </p:nvSpPr>
        <p:spPr>
          <a:xfrm>
            <a:off x="907065" y="4817968"/>
            <a:ext cx="1612091" cy="15828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94" name="milestoneshape">
            <a:extLst>
              <a:ext uri="{FF2B5EF4-FFF2-40B4-BE49-F238E27FC236}">
                <a16:creationId xmlns:a16="http://schemas.microsoft.com/office/drawing/2014/main" id="{96C5DCDF-4709-4D08-A430-C603000C782D}"/>
              </a:ext>
            </a:extLst>
          </p:cNvPr>
          <p:cNvCxnSpPr>
            <a:cxnSpLocks/>
          </p:cNvCxnSpPr>
          <p:nvPr/>
        </p:nvCxnSpPr>
        <p:spPr>
          <a:xfrm flipV="1">
            <a:off x="2617135" y="3124392"/>
            <a:ext cx="1116665" cy="1"/>
          </a:xfrm>
          <a:prstGeom prst="straightConnector1">
            <a:avLst/>
          </a:prstGeom>
          <a:ln w="15875">
            <a:solidFill>
              <a:srgbClr val="0072BC"/>
            </a:solidFill>
            <a:tailEnd type="oval" w="sm" len="sm"/>
          </a:ln>
        </p:spPr>
        <p:style>
          <a:lnRef idx="1">
            <a:schemeClr val="accent1"/>
          </a:lnRef>
          <a:fillRef idx="0">
            <a:schemeClr val="accent1"/>
          </a:fillRef>
          <a:effectRef idx="0">
            <a:schemeClr val="accent1"/>
          </a:effectRef>
          <a:fontRef idx="minor">
            <a:schemeClr val="tx1"/>
          </a:fontRef>
        </p:style>
      </p:cxnSp>
      <p:cxnSp>
        <p:nvCxnSpPr>
          <p:cNvPr id="96" name="milestoneshape">
            <a:extLst>
              <a:ext uri="{FF2B5EF4-FFF2-40B4-BE49-F238E27FC236}">
                <a16:creationId xmlns:a16="http://schemas.microsoft.com/office/drawing/2014/main" id="{3C127329-5655-4C80-9540-79514F4EA98B}"/>
              </a:ext>
            </a:extLst>
          </p:cNvPr>
          <p:cNvCxnSpPr>
            <a:cxnSpLocks/>
          </p:cNvCxnSpPr>
          <p:nvPr/>
        </p:nvCxnSpPr>
        <p:spPr>
          <a:xfrm flipH="1" flipV="1">
            <a:off x="3729201" y="2444018"/>
            <a:ext cx="4599" cy="679164"/>
          </a:xfrm>
          <a:prstGeom prst="straightConnector1">
            <a:avLst/>
          </a:prstGeom>
          <a:ln w="15875">
            <a:solidFill>
              <a:srgbClr val="0072BC"/>
            </a:solidFill>
            <a:tailEnd type="oval" w="sm" len="sm"/>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42341B6C-F29A-4CA8-861D-E578A656D5B7}"/>
              </a:ext>
            </a:extLst>
          </p:cNvPr>
          <p:cNvSpPr/>
          <p:nvPr/>
        </p:nvSpPr>
        <p:spPr>
          <a:xfrm>
            <a:off x="3438122" y="814321"/>
            <a:ext cx="2821462" cy="16296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Rectangle 22">
            <a:extLst>
              <a:ext uri="{FF2B5EF4-FFF2-40B4-BE49-F238E27FC236}">
                <a16:creationId xmlns:a16="http://schemas.microsoft.com/office/drawing/2014/main" id="{310B5F91-AB67-4F23-AAFB-3F04E26CA321}"/>
              </a:ext>
            </a:extLst>
          </p:cNvPr>
          <p:cNvSpPr/>
          <p:nvPr/>
        </p:nvSpPr>
        <p:spPr>
          <a:xfrm>
            <a:off x="2738028" y="4833824"/>
            <a:ext cx="2143427" cy="18484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113" name="milestoneshape">
            <a:extLst>
              <a:ext uri="{FF2B5EF4-FFF2-40B4-BE49-F238E27FC236}">
                <a16:creationId xmlns:a16="http://schemas.microsoft.com/office/drawing/2014/main" id="{9F8496EA-015D-43F3-9CD3-826A75D652B8}"/>
              </a:ext>
            </a:extLst>
          </p:cNvPr>
          <p:cNvCxnSpPr>
            <a:cxnSpLocks/>
          </p:cNvCxnSpPr>
          <p:nvPr/>
        </p:nvCxnSpPr>
        <p:spPr>
          <a:xfrm flipH="1" flipV="1">
            <a:off x="4337530" y="2792328"/>
            <a:ext cx="4599" cy="679164"/>
          </a:xfrm>
          <a:prstGeom prst="straightConnector1">
            <a:avLst/>
          </a:prstGeom>
          <a:ln w="15875">
            <a:solidFill>
              <a:srgbClr val="0072BC"/>
            </a:solidFill>
            <a:tailEnd type="oval" w="sm" len="sm"/>
          </a:ln>
        </p:spPr>
        <p:style>
          <a:lnRef idx="1">
            <a:schemeClr val="accent1"/>
          </a:lnRef>
          <a:fillRef idx="0">
            <a:schemeClr val="accent1"/>
          </a:fillRef>
          <a:effectRef idx="0">
            <a:schemeClr val="accent1"/>
          </a:effectRef>
          <a:fontRef idx="minor">
            <a:schemeClr val="tx1"/>
          </a:fontRef>
        </p:style>
      </p:cxnSp>
      <p:cxnSp>
        <p:nvCxnSpPr>
          <p:cNvPr id="114" name="milestoneshape">
            <a:extLst>
              <a:ext uri="{FF2B5EF4-FFF2-40B4-BE49-F238E27FC236}">
                <a16:creationId xmlns:a16="http://schemas.microsoft.com/office/drawing/2014/main" id="{76FCCA15-E9DF-458A-80A8-5D3B4DA6B9E0}"/>
              </a:ext>
            </a:extLst>
          </p:cNvPr>
          <p:cNvCxnSpPr>
            <a:cxnSpLocks/>
          </p:cNvCxnSpPr>
          <p:nvPr/>
        </p:nvCxnSpPr>
        <p:spPr>
          <a:xfrm>
            <a:off x="4336477" y="2792328"/>
            <a:ext cx="2140523" cy="0"/>
          </a:xfrm>
          <a:prstGeom prst="straightConnector1">
            <a:avLst/>
          </a:prstGeom>
          <a:ln w="15875">
            <a:solidFill>
              <a:srgbClr val="0072BC"/>
            </a:solidFill>
            <a:tailEnd type="oval" w="sm" len="sm"/>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00FE5FB3-22D8-4EC6-8411-74FA8EAC90DE}"/>
              </a:ext>
            </a:extLst>
          </p:cNvPr>
          <p:cNvSpPr txBox="1"/>
          <p:nvPr/>
        </p:nvSpPr>
        <p:spPr>
          <a:xfrm>
            <a:off x="6384068" y="838200"/>
            <a:ext cx="3584335" cy="1785104"/>
          </a:xfrm>
          <a:prstGeom prst="rect">
            <a:avLst/>
          </a:prstGeom>
          <a:noFill/>
        </p:spPr>
        <p:txBody>
          <a:bodyPr wrap="square" rtlCol="0">
            <a:spAutoFit/>
          </a:bodyPr>
          <a:lstStyle/>
          <a:p>
            <a:pPr algn="ctr"/>
            <a:r>
              <a:rPr lang="en-CA" sz="1000" dirty="0"/>
              <a:t>On August 1, 1914, Russia declares war on the central powers after they invade Russia’s ally, Serbia. Russian soldiers were  underequipped and lacked military training. About 1/3 of the troops were not even issued rifles. Compounding the lack of equipment was the abysmal leadership of the Russian army and by the fall of 1915, 800 000 soldiers had died and no land had been won. The Russian people were discouraged and wanted nothing to do with the fight. In 1915, the Tsar takes personal command of the army, leaving his wife to run Russia by herself, although she seemed to be under the influence of Rasputin. This decision would cost the Tsar many of his supporters.  </a:t>
            </a:r>
          </a:p>
        </p:txBody>
      </p:sp>
      <p:sp>
        <p:nvSpPr>
          <p:cNvPr id="36" name="Rectangle 35">
            <a:extLst>
              <a:ext uri="{FF2B5EF4-FFF2-40B4-BE49-F238E27FC236}">
                <a16:creationId xmlns:a16="http://schemas.microsoft.com/office/drawing/2014/main" id="{90C64168-462B-441B-9CD6-1CD6A461A1CB}"/>
              </a:ext>
            </a:extLst>
          </p:cNvPr>
          <p:cNvSpPr/>
          <p:nvPr/>
        </p:nvSpPr>
        <p:spPr>
          <a:xfrm>
            <a:off x="6476999" y="814321"/>
            <a:ext cx="3491397" cy="17752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n>
                <a:solidFill>
                  <a:schemeClr val="tx1"/>
                </a:solidFill>
              </a:ln>
              <a:solidFill>
                <a:schemeClr val="tx1"/>
              </a:solidFill>
            </a:endParaRPr>
          </a:p>
        </p:txBody>
      </p:sp>
      <p:cxnSp>
        <p:nvCxnSpPr>
          <p:cNvPr id="120" name="milestoneshape">
            <a:extLst>
              <a:ext uri="{FF2B5EF4-FFF2-40B4-BE49-F238E27FC236}">
                <a16:creationId xmlns:a16="http://schemas.microsoft.com/office/drawing/2014/main" id="{72C245EB-B3CD-495F-86F3-61E2B21E0485}"/>
              </a:ext>
            </a:extLst>
          </p:cNvPr>
          <p:cNvCxnSpPr>
            <a:cxnSpLocks/>
          </p:cNvCxnSpPr>
          <p:nvPr/>
        </p:nvCxnSpPr>
        <p:spPr>
          <a:xfrm flipV="1">
            <a:off x="6477000" y="2451268"/>
            <a:ext cx="0" cy="341059"/>
          </a:xfrm>
          <a:prstGeom prst="straightConnector1">
            <a:avLst/>
          </a:prstGeom>
          <a:ln w="15875">
            <a:solidFill>
              <a:srgbClr val="0072BC"/>
            </a:solidFill>
            <a:tailEnd type="oval" w="sm" len="sm"/>
          </a:ln>
        </p:spPr>
        <p:style>
          <a:lnRef idx="1">
            <a:schemeClr val="accent1"/>
          </a:lnRef>
          <a:fillRef idx="0">
            <a:schemeClr val="accent1"/>
          </a:fillRef>
          <a:effectRef idx="0">
            <a:schemeClr val="accent1"/>
          </a:effectRef>
          <a:fontRef idx="minor">
            <a:schemeClr val="tx1"/>
          </a:fontRef>
        </p:style>
      </p:cxnSp>
      <p:cxnSp>
        <p:nvCxnSpPr>
          <p:cNvPr id="124" name="pgshape">
            <a:extLst>
              <a:ext uri="{FF2B5EF4-FFF2-40B4-BE49-F238E27FC236}">
                <a16:creationId xmlns:a16="http://schemas.microsoft.com/office/drawing/2014/main" id="{DCD03CF6-8DE4-496F-A168-082D43B8CAC5}"/>
              </a:ext>
            </a:extLst>
          </p:cNvPr>
          <p:cNvCxnSpPr>
            <a:cxnSpLocks/>
          </p:cNvCxnSpPr>
          <p:nvPr/>
        </p:nvCxnSpPr>
        <p:spPr>
          <a:xfrm>
            <a:off x="4953000" y="3726090"/>
            <a:ext cx="0" cy="512613"/>
          </a:xfrm>
          <a:prstGeom prst="line">
            <a:avLst/>
          </a:prstGeom>
          <a:ln w="12700">
            <a:solidFill>
              <a:schemeClr val="lt1"/>
            </a:solidFill>
          </a:ln>
        </p:spPr>
        <p:style>
          <a:lnRef idx="1">
            <a:schemeClr val="accent1"/>
          </a:lnRef>
          <a:fillRef idx="0">
            <a:schemeClr val="accent1"/>
          </a:fillRef>
          <a:effectRef idx="0">
            <a:schemeClr val="accent1"/>
          </a:effectRef>
          <a:fontRef idx="minor">
            <a:schemeClr val="tx1"/>
          </a:fontRef>
        </p:style>
      </p:cxnSp>
      <p:cxnSp>
        <p:nvCxnSpPr>
          <p:cNvPr id="128" name="milestoneshape">
            <a:extLst>
              <a:ext uri="{FF2B5EF4-FFF2-40B4-BE49-F238E27FC236}">
                <a16:creationId xmlns:a16="http://schemas.microsoft.com/office/drawing/2014/main" id="{1365E352-03A3-4615-87D7-8B6E30FBEB5A}"/>
              </a:ext>
            </a:extLst>
          </p:cNvPr>
          <p:cNvCxnSpPr>
            <a:cxnSpLocks/>
          </p:cNvCxnSpPr>
          <p:nvPr/>
        </p:nvCxnSpPr>
        <p:spPr>
          <a:xfrm>
            <a:off x="5338659" y="4509232"/>
            <a:ext cx="0" cy="215168"/>
          </a:xfrm>
          <a:prstGeom prst="straightConnector1">
            <a:avLst/>
          </a:prstGeom>
          <a:ln w="15875">
            <a:solidFill>
              <a:srgbClr val="0072BC"/>
            </a:solidFill>
            <a:tailEnd type="oval" w="sm" len="sm"/>
          </a:ln>
        </p:spPr>
        <p:style>
          <a:lnRef idx="1">
            <a:schemeClr val="accent1"/>
          </a:lnRef>
          <a:fillRef idx="0">
            <a:schemeClr val="accent1"/>
          </a:fillRef>
          <a:effectRef idx="0">
            <a:schemeClr val="accent1"/>
          </a:effectRef>
          <a:fontRef idx="minor">
            <a:schemeClr val="tx1"/>
          </a:fontRef>
        </p:style>
      </p:cxnSp>
      <p:cxnSp>
        <p:nvCxnSpPr>
          <p:cNvPr id="130" name="milestoneshape">
            <a:extLst>
              <a:ext uri="{FF2B5EF4-FFF2-40B4-BE49-F238E27FC236}">
                <a16:creationId xmlns:a16="http://schemas.microsoft.com/office/drawing/2014/main" id="{80563143-D7D8-4A43-A260-3EAF1D28B0C1}"/>
              </a:ext>
            </a:extLst>
          </p:cNvPr>
          <p:cNvCxnSpPr>
            <a:cxnSpLocks/>
          </p:cNvCxnSpPr>
          <p:nvPr/>
        </p:nvCxnSpPr>
        <p:spPr>
          <a:xfrm flipH="1">
            <a:off x="5338659" y="4724400"/>
            <a:ext cx="300141" cy="0"/>
          </a:xfrm>
          <a:prstGeom prst="straightConnector1">
            <a:avLst/>
          </a:prstGeom>
          <a:ln w="15875">
            <a:solidFill>
              <a:srgbClr val="0072BC"/>
            </a:solidFill>
            <a:tailEnd type="oval" w="sm" len="sm"/>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731CA29C-D28F-4C96-9E6A-59A936B6CC0A}"/>
              </a:ext>
            </a:extLst>
          </p:cNvPr>
          <p:cNvSpPr txBox="1"/>
          <p:nvPr/>
        </p:nvSpPr>
        <p:spPr>
          <a:xfrm>
            <a:off x="5099159" y="4821446"/>
            <a:ext cx="3092325" cy="1938992"/>
          </a:xfrm>
          <a:prstGeom prst="rect">
            <a:avLst/>
          </a:prstGeom>
          <a:noFill/>
        </p:spPr>
        <p:txBody>
          <a:bodyPr wrap="square" rtlCol="0">
            <a:spAutoFit/>
          </a:bodyPr>
          <a:lstStyle/>
          <a:p>
            <a:pPr algn="ctr"/>
            <a:endParaRPr lang="en-CA" sz="1000" dirty="0"/>
          </a:p>
          <a:p>
            <a:pPr algn="ctr"/>
            <a:endParaRPr lang="en-CA" sz="1000" dirty="0"/>
          </a:p>
          <a:p>
            <a:pPr algn="ctr"/>
            <a:r>
              <a:rPr lang="en-CA" sz="1000" dirty="0"/>
              <a:t>December 30, 1916, Rasputin died under mysterious circumstances. Rasputin's corpse had been shot 3 times twice in the chest and once in the head. He was also believed to be poisoned and was found in the Malaya Nevka river. Some people believe that he was murdered by British spies due to his anti-war sentiment and his close relationship with the Tsar. Many believed he could have persuaded Russia to leave the war, which may have left Britain and her allies to face the full force of the central powers. </a:t>
            </a:r>
          </a:p>
        </p:txBody>
      </p:sp>
      <p:sp>
        <p:nvSpPr>
          <p:cNvPr id="47" name="Rectangle 46">
            <a:extLst>
              <a:ext uri="{FF2B5EF4-FFF2-40B4-BE49-F238E27FC236}">
                <a16:creationId xmlns:a16="http://schemas.microsoft.com/office/drawing/2014/main" id="{3BA12952-41C3-4C5F-80C4-90A55DC4CE68}"/>
              </a:ext>
            </a:extLst>
          </p:cNvPr>
          <p:cNvSpPr/>
          <p:nvPr/>
        </p:nvSpPr>
        <p:spPr>
          <a:xfrm>
            <a:off x="5164599" y="5055274"/>
            <a:ext cx="3124193" cy="16793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6" name="pgshape">
            <a:extLst>
              <a:ext uri="{FF2B5EF4-FFF2-40B4-BE49-F238E27FC236}">
                <a16:creationId xmlns:a16="http://schemas.microsoft.com/office/drawing/2014/main" id="{5148FBF8-C847-4986-8F4D-5505542426B5}"/>
              </a:ext>
            </a:extLst>
          </p:cNvPr>
          <p:cNvSpPr txBox="1"/>
          <p:nvPr>
            <p:custDataLst>
              <p:tags r:id="rId16"/>
            </p:custDataLst>
          </p:nvPr>
        </p:nvSpPr>
        <p:spPr>
          <a:xfrm>
            <a:off x="5861714" y="3728386"/>
            <a:ext cx="675640" cy="503741"/>
          </a:xfrm>
          <a:prstGeom prst="rect">
            <a:avLst/>
          </a:prstGeom>
          <a:solidFill>
            <a:schemeClr val="accent2"/>
          </a:solidFill>
        </p:spPr>
        <p:txBody>
          <a:bodyPr vert="horz" wrap="square" rtlCol="0" anchor="ctr" anchorCtr="1">
            <a:noAutofit/>
          </a:bodyPr>
          <a:lstStyle/>
          <a:p>
            <a:r>
              <a:rPr lang="en-US" sz="1300" dirty="0">
                <a:solidFill>
                  <a:schemeClr val="bg1"/>
                </a:solidFill>
                <a:latin typeface="Calibri"/>
              </a:rPr>
              <a:t>1917</a:t>
            </a:r>
          </a:p>
        </p:txBody>
      </p:sp>
      <p:cxnSp>
        <p:nvCxnSpPr>
          <p:cNvPr id="140" name="milestoneshape">
            <a:extLst>
              <a:ext uri="{FF2B5EF4-FFF2-40B4-BE49-F238E27FC236}">
                <a16:creationId xmlns:a16="http://schemas.microsoft.com/office/drawing/2014/main" id="{D9BE57BD-3C45-42F9-97E4-3EE2F3D68B06}"/>
              </a:ext>
            </a:extLst>
          </p:cNvPr>
          <p:cNvCxnSpPr>
            <a:cxnSpLocks/>
          </p:cNvCxnSpPr>
          <p:nvPr/>
        </p:nvCxnSpPr>
        <p:spPr>
          <a:xfrm>
            <a:off x="6199534" y="4503248"/>
            <a:ext cx="0" cy="113568"/>
          </a:xfrm>
          <a:prstGeom prst="straightConnector1">
            <a:avLst/>
          </a:prstGeom>
          <a:ln w="15875">
            <a:solidFill>
              <a:srgbClr val="0072BC"/>
            </a:solidFill>
            <a:tailEnd type="oval" w="sm" len="sm"/>
          </a:ln>
        </p:spPr>
        <p:style>
          <a:lnRef idx="1">
            <a:schemeClr val="accent1"/>
          </a:lnRef>
          <a:fillRef idx="0">
            <a:schemeClr val="accent1"/>
          </a:fillRef>
          <a:effectRef idx="0">
            <a:schemeClr val="accent1"/>
          </a:effectRef>
          <a:fontRef idx="minor">
            <a:schemeClr val="tx1"/>
          </a:fontRef>
        </p:style>
      </p:cxnSp>
      <p:cxnSp>
        <p:nvCxnSpPr>
          <p:cNvPr id="142" name="milestoneshape">
            <a:extLst>
              <a:ext uri="{FF2B5EF4-FFF2-40B4-BE49-F238E27FC236}">
                <a16:creationId xmlns:a16="http://schemas.microsoft.com/office/drawing/2014/main" id="{6C6DF842-DB53-4DB7-A763-63A26D78CBCB}"/>
              </a:ext>
            </a:extLst>
          </p:cNvPr>
          <p:cNvCxnSpPr>
            <a:cxnSpLocks/>
          </p:cNvCxnSpPr>
          <p:nvPr/>
        </p:nvCxnSpPr>
        <p:spPr>
          <a:xfrm flipV="1">
            <a:off x="6199534" y="4614232"/>
            <a:ext cx="2944466" cy="2584"/>
          </a:xfrm>
          <a:prstGeom prst="straightConnector1">
            <a:avLst/>
          </a:prstGeom>
          <a:ln w="15875">
            <a:solidFill>
              <a:srgbClr val="0072BC"/>
            </a:solidFill>
            <a:tailEnd type="oval" w="sm" len="sm"/>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F196916C-190A-4EEE-ABDC-F40973EE4A8E}"/>
              </a:ext>
            </a:extLst>
          </p:cNvPr>
          <p:cNvSpPr txBox="1"/>
          <p:nvPr/>
        </p:nvSpPr>
        <p:spPr>
          <a:xfrm>
            <a:off x="8451723" y="4734916"/>
            <a:ext cx="3290585" cy="1477328"/>
          </a:xfrm>
          <a:prstGeom prst="rect">
            <a:avLst/>
          </a:prstGeom>
          <a:noFill/>
        </p:spPr>
        <p:txBody>
          <a:bodyPr wrap="square" rtlCol="0">
            <a:spAutoFit/>
          </a:bodyPr>
          <a:lstStyle/>
          <a:p>
            <a:pPr algn="ctr"/>
            <a:r>
              <a:rPr lang="en-CA" sz="1000" dirty="0"/>
              <a:t>March 8, 1917, many factories in Petrograd went on strike and workers went on to the streets. The crowds of workers and women (who were celebrating Women’s Day) were  demonstrating against the Tsar and the war. On March 10, orders came down for troops to fire on the demonstrators, but soldiers refused to open fire. Unlike the soldiers, the police and gendarmes did open fire, which caused a riot to break out between the police and the protesters, which included the workers, as well as the soldiers. </a:t>
            </a:r>
          </a:p>
        </p:txBody>
      </p:sp>
      <p:sp>
        <p:nvSpPr>
          <p:cNvPr id="57" name="Rectangle 56">
            <a:extLst>
              <a:ext uri="{FF2B5EF4-FFF2-40B4-BE49-F238E27FC236}">
                <a16:creationId xmlns:a16="http://schemas.microsoft.com/office/drawing/2014/main" id="{8487B01C-E0F9-4F72-8BE3-A9309EF19938}"/>
              </a:ext>
            </a:extLst>
          </p:cNvPr>
          <p:cNvSpPr/>
          <p:nvPr/>
        </p:nvSpPr>
        <p:spPr>
          <a:xfrm>
            <a:off x="8518978" y="4734916"/>
            <a:ext cx="3223330" cy="17420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148" name="milestoneshape">
            <a:extLst>
              <a:ext uri="{FF2B5EF4-FFF2-40B4-BE49-F238E27FC236}">
                <a16:creationId xmlns:a16="http://schemas.microsoft.com/office/drawing/2014/main" id="{B8EF0900-9355-489E-9402-C3CE1DF3B94E}"/>
              </a:ext>
            </a:extLst>
          </p:cNvPr>
          <p:cNvCxnSpPr>
            <a:cxnSpLocks/>
          </p:cNvCxnSpPr>
          <p:nvPr/>
        </p:nvCxnSpPr>
        <p:spPr>
          <a:xfrm>
            <a:off x="9144000" y="4623078"/>
            <a:ext cx="0" cy="111838"/>
          </a:xfrm>
          <a:prstGeom prst="straightConnector1">
            <a:avLst/>
          </a:prstGeom>
          <a:ln w="15875">
            <a:solidFill>
              <a:srgbClr val="0072BC"/>
            </a:solidFill>
            <a:tailEnd type="oval" w="sm" len="sm"/>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426D786-0587-437F-9407-45FA17132F7F}"/>
              </a:ext>
            </a:extLst>
          </p:cNvPr>
          <p:cNvSpPr txBox="1"/>
          <p:nvPr/>
        </p:nvSpPr>
        <p:spPr>
          <a:xfrm>
            <a:off x="1393852" y="896065"/>
            <a:ext cx="1679323" cy="415498"/>
          </a:xfrm>
          <a:prstGeom prst="rect">
            <a:avLst/>
          </a:prstGeom>
          <a:noFill/>
        </p:spPr>
        <p:txBody>
          <a:bodyPr wrap="square" rtlCol="0">
            <a:spAutoFit/>
          </a:bodyPr>
          <a:lstStyle/>
          <a:p>
            <a:r>
              <a:rPr lang="en-CA" sz="1050" b="1" dirty="0"/>
              <a:t>Tsar Nicholas II assumes control over Russia - 1894</a:t>
            </a:r>
          </a:p>
        </p:txBody>
      </p:sp>
      <p:sp>
        <p:nvSpPr>
          <p:cNvPr id="4" name="TextBox 3">
            <a:extLst>
              <a:ext uri="{FF2B5EF4-FFF2-40B4-BE49-F238E27FC236}">
                <a16:creationId xmlns:a16="http://schemas.microsoft.com/office/drawing/2014/main" id="{ED339419-63FF-4C52-B5E7-AB6BBF46F631}"/>
              </a:ext>
            </a:extLst>
          </p:cNvPr>
          <p:cNvSpPr txBox="1"/>
          <p:nvPr/>
        </p:nvSpPr>
        <p:spPr>
          <a:xfrm>
            <a:off x="3892349" y="545830"/>
            <a:ext cx="1990825" cy="261610"/>
          </a:xfrm>
          <a:prstGeom prst="rect">
            <a:avLst/>
          </a:prstGeom>
          <a:noFill/>
        </p:spPr>
        <p:txBody>
          <a:bodyPr wrap="square" rtlCol="0">
            <a:spAutoFit/>
          </a:bodyPr>
          <a:lstStyle/>
          <a:p>
            <a:r>
              <a:rPr lang="en-CA" sz="1100" b="1" dirty="0"/>
              <a:t>Bloody Sunday January 22, 195</a:t>
            </a:r>
          </a:p>
        </p:txBody>
      </p:sp>
      <p:sp>
        <p:nvSpPr>
          <p:cNvPr id="5" name="TextBox 4">
            <a:extLst>
              <a:ext uri="{FF2B5EF4-FFF2-40B4-BE49-F238E27FC236}">
                <a16:creationId xmlns:a16="http://schemas.microsoft.com/office/drawing/2014/main" id="{AD5799AA-C61D-4785-9D29-8AA4D0B62DAA}"/>
              </a:ext>
            </a:extLst>
          </p:cNvPr>
          <p:cNvSpPr txBox="1"/>
          <p:nvPr/>
        </p:nvSpPr>
        <p:spPr>
          <a:xfrm>
            <a:off x="6537355" y="579982"/>
            <a:ext cx="3162764" cy="538609"/>
          </a:xfrm>
          <a:prstGeom prst="rect">
            <a:avLst/>
          </a:prstGeom>
          <a:noFill/>
        </p:spPr>
        <p:txBody>
          <a:bodyPr wrap="square" rtlCol="0">
            <a:spAutoFit/>
          </a:bodyPr>
          <a:lstStyle/>
          <a:p>
            <a:r>
              <a:rPr lang="en-CA" sz="1100" b="1" dirty="0"/>
              <a:t>Russia Enters WW1- August 1, 1914</a:t>
            </a:r>
          </a:p>
          <a:p>
            <a:endParaRPr lang="en-CA" dirty="0"/>
          </a:p>
        </p:txBody>
      </p:sp>
      <p:sp>
        <p:nvSpPr>
          <p:cNvPr id="7" name="TextBox 6">
            <a:extLst>
              <a:ext uri="{FF2B5EF4-FFF2-40B4-BE49-F238E27FC236}">
                <a16:creationId xmlns:a16="http://schemas.microsoft.com/office/drawing/2014/main" id="{2BE38522-8C28-4143-A2D9-2A10F35F7745}"/>
              </a:ext>
            </a:extLst>
          </p:cNvPr>
          <p:cNvSpPr txBox="1"/>
          <p:nvPr/>
        </p:nvSpPr>
        <p:spPr>
          <a:xfrm>
            <a:off x="930168" y="4327702"/>
            <a:ext cx="1676119" cy="400110"/>
          </a:xfrm>
          <a:prstGeom prst="rect">
            <a:avLst/>
          </a:prstGeom>
          <a:noFill/>
        </p:spPr>
        <p:txBody>
          <a:bodyPr wrap="square" rtlCol="0">
            <a:spAutoFit/>
          </a:bodyPr>
          <a:lstStyle/>
          <a:p>
            <a:r>
              <a:rPr lang="en-CA" sz="1000" b="1" dirty="0"/>
              <a:t>Vladimir Lenin is arrested   </a:t>
            </a:r>
          </a:p>
          <a:p>
            <a:r>
              <a:rPr lang="en-CA" sz="1000" b="1" dirty="0"/>
              <a:t>     December 1895</a:t>
            </a:r>
          </a:p>
        </p:txBody>
      </p:sp>
      <p:sp>
        <p:nvSpPr>
          <p:cNvPr id="8" name="TextBox 7">
            <a:extLst>
              <a:ext uri="{FF2B5EF4-FFF2-40B4-BE49-F238E27FC236}">
                <a16:creationId xmlns:a16="http://schemas.microsoft.com/office/drawing/2014/main" id="{07AB0D5E-BACD-4978-8976-3AE8A7D92E82}"/>
              </a:ext>
            </a:extLst>
          </p:cNvPr>
          <p:cNvSpPr txBox="1"/>
          <p:nvPr/>
        </p:nvSpPr>
        <p:spPr>
          <a:xfrm>
            <a:off x="2723590" y="4415469"/>
            <a:ext cx="2159680" cy="400110"/>
          </a:xfrm>
          <a:prstGeom prst="rect">
            <a:avLst/>
          </a:prstGeom>
          <a:noFill/>
        </p:spPr>
        <p:txBody>
          <a:bodyPr wrap="square" rtlCol="0">
            <a:spAutoFit/>
          </a:bodyPr>
          <a:lstStyle/>
          <a:p>
            <a:r>
              <a:rPr lang="en-CA" sz="1000" b="1" dirty="0"/>
              <a:t>Rasputin gains notoriety among the Tsar and his family </a:t>
            </a:r>
          </a:p>
        </p:txBody>
      </p:sp>
      <p:sp>
        <p:nvSpPr>
          <p:cNvPr id="10" name="TextBox 9">
            <a:extLst>
              <a:ext uri="{FF2B5EF4-FFF2-40B4-BE49-F238E27FC236}">
                <a16:creationId xmlns:a16="http://schemas.microsoft.com/office/drawing/2014/main" id="{C5190E70-D94A-40E2-85B9-36CB26A9B11A}"/>
              </a:ext>
            </a:extLst>
          </p:cNvPr>
          <p:cNvSpPr txBox="1"/>
          <p:nvPr/>
        </p:nvSpPr>
        <p:spPr>
          <a:xfrm>
            <a:off x="5406738" y="4783939"/>
            <a:ext cx="2209788" cy="261610"/>
          </a:xfrm>
          <a:prstGeom prst="rect">
            <a:avLst/>
          </a:prstGeom>
          <a:noFill/>
        </p:spPr>
        <p:txBody>
          <a:bodyPr wrap="square" rtlCol="0">
            <a:spAutoFit/>
          </a:bodyPr>
          <a:lstStyle/>
          <a:p>
            <a:r>
              <a:rPr lang="en-CA" sz="1100" b="1" dirty="0"/>
              <a:t>Rasputin is murdered Dec. 30 1916</a:t>
            </a:r>
          </a:p>
        </p:txBody>
      </p:sp>
      <p:sp>
        <p:nvSpPr>
          <p:cNvPr id="11" name="TextBox 10">
            <a:extLst>
              <a:ext uri="{FF2B5EF4-FFF2-40B4-BE49-F238E27FC236}">
                <a16:creationId xmlns:a16="http://schemas.microsoft.com/office/drawing/2014/main" id="{1CE890B2-260E-4CBA-AB74-9EAF66C125E2}"/>
              </a:ext>
            </a:extLst>
          </p:cNvPr>
          <p:cNvSpPr txBox="1"/>
          <p:nvPr/>
        </p:nvSpPr>
        <p:spPr>
          <a:xfrm>
            <a:off x="9330559" y="4443118"/>
            <a:ext cx="2285993" cy="261610"/>
          </a:xfrm>
          <a:prstGeom prst="rect">
            <a:avLst/>
          </a:prstGeom>
          <a:noFill/>
        </p:spPr>
        <p:txBody>
          <a:bodyPr wrap="square" rtlCol="0">
            <a:spAutoFit/>
          </a:bodyPr>
          <a:lstStyle/>
          <a:p>
            <a:r>
              <a:rPr lang="en-CA" sz="1100" b="1" dirty="0"/>
              <a:t> Workers Strike March 8.  1917</a:t>
            </a:r>
          </a:p>
        </p:txBody>
      </p:sp>
      <p:pic>
        <p:nvPicPr>
          <p:cNvPr id="61" name="Picture 60" descr="Vladimir Lenin - Wikipedia">
            <a:extLst>
              <a:ext uri="{FF2B5EF4-FFF2-40B4-BE49-F238E27FC236}">
                <a16:creationId xmlns:a16="http://schemas.microsoft.com/office/drawing/2014/main" id="{FB466F31-4AD1-4E11-8AD0-71F18D600F21}"/>
              </a:ext>
            </a:extLst>
          </p:cNvPr>
          <p:cNvPicPr/>
          <p:nvPr/>
        </p:nvPicPr>
        <p:blipFill rotWithShape="1">
          <a:blip r:embed="rId20" cstate="print">
            <a:extLst>
              <a:ext uri="{28A0092B-C50C-407E-A947-70E740481C1C}">
                <a14:useLocalDpi xmlns:a14="http://schemas.microsoft.com/office/drawing/2010/main" val="0"/>
              </a:ext>
            </a:extLst>
          </a:blip>
          <a:srcRect l="-19931" t="-19931" r="-1" b="33740"/>
          <a:stretch/>
        </p:blipFill>
        <p:spPr bwMode="auto">
          <a:xfrm>
            <a:off x="-98867" y="4509944"/>
            <a:ext cx="895350" cy="903605"/>
          </a:xfrm>
          <a:prstGeom prst="rect">
            <a:avLst/>
          </a:prstGeom>
          <a:noFill/>
          <a:ln>
            <a:noFill/>
          </a:ln>
          <a:extLst>
            <a:ext uri="{53640926-AAD7-44D8-BBD7-CCE9431645EC}">
              <a14:shadowObscured xmlns:a14="http://schemas.microsoft.com/office/drawing/2010/main"/>
            </a:ext>
          </a:extLst>
        </p:spPr>
      </p:pic>
      <p:pic>
        <p:nvPicPr>
          <p:cNvPr id="62" name="Picture 61">
            <a:extLst>
              <a:ext uri="{FF2B5EF4-FFF2-40B4-BE49-F238E27FC236}">
                <a16:creationId xmlns:a16="http://schemas.microsoft.com/office/drawing/2014/main" id="{E8D4B3B4-BCDB-46AD-92EC-9F83153CDFA6}"/>
              </a:ext>
            </a:extLst>
          </p:cNvPr>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10246167" y="199816"/>
            <a:ext cx="1565376" cy="1447678"/>
          </a:xfrm>
          <a:prstGeom prst="rect">
            <a:avLst/>
          </a:prstGeom>
          <a:noFill/>
          <a:ln>
            <a:noFill/>
          </a:ln>
        </p:spPr>
      </p:pic>
      <p:pic>
        <p:nvPicPr>
          <p:cNvPr id="2050" name="Picture 2" descr="Top 10 texts about the 1917 Russian Revolution">
            <a:extLst>
              <a:ext uri="{FF2B5EF4-FFF2-40B4-BE49-F238E27FC236}">
                <a16:creationId xmlns:a16="http://schemas.microsoft.com/office/drawing/2014/main" id="{2EF0EE4D-D4F8-436F-8A04-62842A4742CA}"/>
              </a:ext>
            </a:extLst>
          </p:cNvPr>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9423462" y="2750676"/>
            <a:ext cx="2279857" cy="1618567"/>
          </a:xfrm>
          <a:prstGeom prst="rect">
            <a:avLst/>
          </a:prstGeom>
          <a:noFill/>
          <a:extLst>
            <a:ext uri="{909E8E84-426E-40DD-AFC4-6F175D3DCCD1}">
              <a14:hiddenFill xmlns:a14="http://schemas.microsoft.com/office/drawing/2010/main">
                <a:solidFill>
                  <a:srgbClr val="FFFFFF"/>
                </a:solidFill>
              </a14:hiddenFill>
            </a:ext>
          </a:extLst>
        </p:spPr>
      </p:pic>
    </p:spTree>
    <p:custDataLst>
      <p:tags r:id="rId2"/>
    </p:custDataLst>
    <p:extLst>
      <p:ext uri="{BB962C8B-B14F-4D97-AF65-F5344CB8AC3E}">
        <p14:creationId xmlns:p14="http://schemas.microsoft.com/office/powerpoint/2010/main" val="4022805005"/>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pgshape">
            <a:extLst>
              <a:ext uri="{FF2B5EF4-FFF2-40B4-BE49-F238E27FC236}">
                <a16:creationId xmlns:a16="http://schemas.microsoft.com/office/drawing/2014/main" id="{22239D35-D8F2-4CE6-A3E3-66E37F14C643}"/>
              </a:ext>
            </a:extLst>
          </p:cNvPr>
          <p:cNvSpPr/>
          <p:nvPr>
            <p:custDataLst>
              <p:tags r:id="rId1"/>
            </p:custDataLst>
          </p:nvPr>
        </p:nvSpPr>
        <p:spPr>
          <a:xfrm>
            <a:off x="153319" y="3249627"/>
            <a:ext cx="12192000" cy="528798"/>
          </a:xfrm>
          <a:prstGeom prst="rect">
            <a:avLst/>
          </a:prstGeom>
          <a:solidFill>
            <a:schemeClr val="accent2"/>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t>
            </a:r>
          </a:p>
        </p:txBody>
      </p:sp>
      <p:cxnSp>
        <p:nvCxnSpPr>
          <p:cNvPr id="4" name="pgshape">
            <a:extLst>
              <a:ext uri="{FF2B5EF4-FFF2-40B4-BE49-F238E27FC236}">
                <a16:creationId xmlns:a16="http://schemas.microsoft.com/office/drawing/2014/main" id="{9223C229-F62E-47A2-8F89-F570A372452F}"/>
              </a:ext>
            </a:extLst>
          </p:cNvPr>
          <p:cNvCxnSpPr>
            <a:cxnSpLocks/>
          </p:cNvCxnSpPr>
          <p:nvPr/>
        </p:nvCxnSpPr>
        <p:spPr>
          <a:xfrm>
            <a:off x="685800" y="3198993"/>
            <a:ext cx="0" cy="583644"/>
          </a:xfrm>
          <a:prstGeom prst="line">
            <a:avLst/>
          </a:prstGeom>
          <a:ln w="12700">
            <a:solidFill>
              <a:schemeClr val="lt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B0677E7-3F74-45B2-B978-6107B722DF77}"/>
              </a:ext>
            </a:extLst>
          </p:cNvPr>
          <p:cNvSpPr txBox="1"/>
          <p:nvPr/>
        </p:nvSpPr>
        <p:spPr>
          <a:xfrm>
            <a:off x="3269948" y="4449926"/>
            <a:ext cx="2743190" cy="1938992"/>
          </a:xfrm>
          <a:prstGeom prst="rect">
            <a:avLst/>
          </a:prstGeom>
          <a:noFill/>
        </p:spPr>
        <p:txBody>
          <a:bodyPr wrap="square" rtlCol="0">
            <a:spAutoFit/>
          </a:bodyPr>
          <a:lstStyle/>
          <a:p>
            <a:pPr algn="ctr"/>
            <a:r>
              <a:rPr lang="en-CA" sz="1000" dirty="0"/>
              <a:t>On March 22, 1917, the Tsar and his family were placed under house arrest by the acting provisional government. The family was moved frequently and finally ended up in the most radical communist city of Russia,</a:t>
            </a:r>
            <a:r>
              <a:rPr lang="en-US" sz="1000" dirty="0"/>
              <a:t> Yekaterinburg. </a:t>
            </a:r>
            <a:r>
              <a:rPr lang="en-CA" sz="1000" dirty="0"/>
              <a:t>  On July 17, 1918, the Romanovs were moved into a basement cellar and were executed, their bodies were dumped into a forest after being mutilated and stiped of all valuable belongings. The Romanovs were killed because they symbolized autocracy, which had no place in a Communist system</a:t>
            </a:r>
          </a:p>
        </p:txBody>
      </p:sp>
      <p:sp>
        <p:nvSpPr>
          <p:cNvPr id="7" name="Rectangle 6">
            <a:extLst>
              <a:ext uri="{FF2B5EF4-FFF2-40B4-BE49-F238E27FC236}">
                <a16:creationId xmlns:a16="http://schemas.microsoft.com/office/drawing/2014/main" id="{AF530029-A695-4D1F-886F-9DB50FA1E55C}"/>
              </a:ext>
            </a:extLst>
          </p:cNvPr>
          <p:cNvSpPr/>
          <p:nvPr/>
        </p:nvSpPr>
        <p:spPr>
          <a:xfrm>
            <a:off x="100954" y="4319498"/>
            <a:ext cx="2901251" cy="18527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8" name="pgshape">
            <a:extLst>
              <a:ext uri="{FF2B5EF4-FFF2-40B4-BE49-F238E27FC236}">
                <a16:creationId xmlns:a16="http://schemas.microsoft.com/office/drawing/2014/main" id="{F6B9D30C-1293-43CE-BEC5-FCC5EC41C299}"/>
              </a:ext>
            </a:extLst>
          </p:cNvPr>
          <p:cNvCxnSpPr>
            <a:cxnSpLocks/>
          </p:cNvCxnSpPr>
          <p:nvPr/>
        </p:nvCxnSpPr>
        <p:spPr>
          <a:xfrm>
            <a:off x="1653698" y="3259931"/>
            <a:ext cx="0" cy="583644"/>
          </a:xfrm>
          <a:prstGeom prst="line">
            <a:avLst/>
          </a:prstGeom>
          <a:ln w="12700">
            <a:solidFill>
              <a:schemeClr val="lt1"/>
            </a:solidFill>
          </a:ln>
        </p:spPr>
        <p:style>
          <a:lnRef idx="1">
            <a:schemeClr val="accent1"/>
          </a:lnRef>
          <a:fillRef idx="0">
            <a:schemeClr val="accent1"/>
          </a:fillRef>
          <a:effectRef idx="0">
            <a:schemeClr val="accent1"/>
          </a:effectRef>
          <a:fontRef idx="minor">
            <a:schemeClr val="tx1"/>
          </a:fontRef>
        </p:style>
      </p:cxnSp>
      <p:sp>
        <p:nvSpPr>
          <p:cNvPr id="9" name="pgshape">
            <a:extLst>
              <a:ext uri="{FF2B5EF4-FFF2-40B4-BE49-F238E27FC236}">
                <a16:creationId xmlns:a16="http://schemas.microsoft.com/office/drawing/2014/main" id="{CD7CF284-6DA9-46B5-9C3D-5760BE28BE54}"/>
              </a:ext>
            </a:extLst>
          </p:cNvPr>
          <p:cNvSpPr txBox="1"/>
          <p:nvPr>
            <p:custDataLst>
              <p:tags r:id="rId2"/>
            </p:custDataLst>
          </p:nvPr>
        </p:nvSpPr>
        <p:spPr>
          <a:xfrm>
            <a:off x="696598" y="3274218"/>
            <a:ext cx="927417" cy="503741"/>
          </a:xfrm>
          <a:prstGeom prst="rect">
            <a:avLst/>
          </a:prstGeom>
          <a:solidFill>
            <a:schemeClr val="accent2"/>
          </a:solidFill>
        </p:spPr>
        <p:txBody>
          <a:bodyPr vert="horz" wrap="square" rtlCol="0" anchor="ctr" anchorCtr="1">
            <a:noAutofit/>
          </a:bodyPr>
          <a:lstStyle/>
          <a:p>
            <a:r>
              <a:rPr lang="en-US" sz="1300" dirty="0">
                <a:solidFill>
                  <a:schemeClr val="bg1"/>
                </a:solidFill>
                <a:latin typeface="Calibri"/>
              </a:rPr>
              <a:t>October 1917</a:t>
            </a:r>
          </a:p>
        </p:txBody>
      </p:sp>
      <p:sp>
        <p:nvSpPr>
          <p:cNvPr id="10" name="TextBox 9">
            <a:extLst>
              <a:ext uri="{FF2B5EF4-FFF2-40B4-BE49-F238E27FC236}">
                <a16:creationId xmlns:a16="http://schemas.microsoft.com/office/drawing/2014/main" id="{21F97A1B-9D04-4031-89AC-D6484DE15311}"/>
              </a:ext>
            </a:extLst>
          </p:cNvPr>
          <p:cNvSpPr txBox="1"/>
          <p:nvPr/>
        </p:nvSpPr>
        <p:spPr>
          <a:xfrm>
            <a:off x="67167" y="4358445"/>
            <a:ext cx="2743197" cy="1646605"/>
          </a:xfrm>
          <a:prstGeom prst="rect">
            <a:avLst/>
          </a:prstGeom>
          <a:noFill/>
        </p:spPr>
        <p:txBody>
          <a:bodyPr wrap="square" rtlCol="0">
            <a:spAutoFit/>
          </a:bodyPr>
          <a:lstStyle/>
          <a:p>
            <a:pPr algn="ctr"/>
            <a:r>
              <a:rPr lang="en-CA" sz="1000" dirty="0"/>
              <a:t>On October 24 and 25 the Bolsheviks launch a coup against the Duma provisional government and take control of Petrograd and the Winter Palace. As a response, the Tsar abdicates his throne, and the Bolsheviks take control Russia and Lenin becomes the </a:t>
            </a:r>
            <a:r>
              <a:rPr lang="en-US" sz="1000" dirty="0"/>
              <a:t>dictator of the world’s first communist state.</a:t>
            </a:r>
            <a:r>
              <a:rPr lang="en-CA" sz="1000" dirty="0"/>
              <a:t> Within weeks, the Bolsheviks start enacting communist laws, such as the ban on private property, and the Land Peace and Bread</a:t>
            </a:r>
            <a:r>
              <a:rPr lang="en-CA" sz="1100" dirty="0">
                <a:solidFill>
                  <a:schemeClr val="tx1">
                    <a:lumMod val="75000"/>
                    <a:lumOff val="25000"/>
                  </a:schemeClr>
                </a:solidFill>
              </a:rPr>
              <a:t>.</a:t>
            </a:r>
          </a:p>
        </p:txBody>
      </p:sp>
      <p:sp>
        <p:nvSpPr>
          <p:cNvPr id="12" name="TextBox 11">
            <a:extLst>
              <a:ext uri="{FF2B5EF4-FFF2-40B4-BE49-F238E27FC236}">
                <a16:creationId xmlns:a16="http://schemas.microsoft.com/office/drawing/2014/main" id="{03927D3E-67C8-40D9-B07B-52CBD28AB951}"/>
              </a:ext>
            </a:extLst>
          </p:cNvPr>
          <p:cNvSpPr txBox="1"/>
          <p:nvPr/>
        </p:nvSpPr>
        <p:spPr>
          <a:xfrm>
            <a:off x="153319" y="1540667"/>
            <a:ext cx="2941391" cy="1169551"/>
          </a:xfrm>
          <a:prstGeom prst="rect">
            <a:avLst/>
          </a:prstGeom>
          <a:noFill/>
        </p:spPr>
        <p:txBody>
          <a:bodyPr wrap="square">
            <a:spAutoFit/>
          </a:bodyPr>
          <a:lstStyle/>
          <a:p>
            <a:pPr algn="ctr"/>
            <a:r>
              <a:rPr lang="en-CA" sz="1000" dirty="0"/>
              <a:t>On March 3, 1918, the </a:t>
            </a:r>
            <a:r>
              <a:rPr lang="en-CA" sz="1000" b="1" i="1" dirty="0"/>
              <a:t>Treaty of Brest-Litovsk </a:t>
            </a:r>
            <a:r>
              <a:rPr lang="en-CA" sz="1000" dirty="0"/>
              <a:t>was signed between the Central powers and the newly formed Bolshevik government which ended Russia's involvement in the First World War. This decision was very popular with the citizens, who were suffering from a food shortages, a massive downturn in the economy, and the high death toll. </a:t>
            </a:r>
          </a:p>
        </p:txBody>
      </p:sp>
      <p:sp>
        <p:nvSpPr>
          <p:cNvPr id="13" name="Rectangle 12">
            <a:extLst>
              <a:ext uri="{FF2B5EF4-FFF2-40B4-BE49-F238E27FC236}">
                <a16:creationId xmlns:a16="http://schemas.microsoft.com/office/drawing/2014/main" id="{38156105-3961-4B13-9960-B1D6F42E7E04}"/>
              </a:ext>
            </a:extLst>
          </p:cNvPr>
          <p:cNvSpPr/>
          <p:nvPr/>
        </p:nvSpPr>
        <p:spPr>
          <a:xfrm>
            <a:off x="176220" y="1523999"/>
            <a:ext cx="2895588" cy="1295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milestoneshape">
            <a:extLst>
              <a:ext uri="{FF2B5EF4-FFF2-40B4-BE49-F238E27FC236}">
                <a16:creationId xmlns:a16="http://schemas.microsoft.com/office/drawing/2014/main" id="{AD669372-91D8-4EF1-B3CF-A202A75DFEF3}"/>
              </a:ext>
            </a:extLst>
          </p:cNvPr>
          <p:cNvSpPr/>
          <p:nvPr/>
        </p:nvSpPr>
        <p:spPr>
          <a:xfrm>
            <a:off x="2080427" y="3002054"/>
            <a:ext cx="254000" cy="279400"/>
          </a:xfrm>
          <a:prstGeom prst="flowChartMerge">
            <a:avLst/>
          </a:prstGeom>
          <a:solidFill>
            <a:srgbClr val="0072BC"/>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milestoneshape">
            <a:extLst>
              <a:ext uri="{FF2B5EF4-FFF2-40B4-BE49-F238E27FC236}">
                <a16:creationId xmlns:a16="http://schemas.microsoft.com/office/drawing/2014/main" id="{63ECB842-38AF-4275-A854-1487787ACD56}"/>
              </a:ext>
            </a:extLst>
          </p:cNvPr>
          <p:cNvCxnSpPr>
            <a:cxnSpLocks/>
            <a:stCxn id="15" idx="0"/>
          </p:cNvCxnSpPr>
          <p:nvPr/>
        </p:nvCxnSpPr>
        <p:spPr>
          <a:xfrm flipV="1">
            <a:off x="2207427" y="2821781"/>
            <a:ext cx="0" cy="180273"/>
          </a:xfrm>
          <a:prstGeom prst="straightConnector1">
            <a:avLst/>
          </a:prstGeom>
          <a:ln w="15875">
            <a:solidFill>
              <a:srgbClr val="0072BC"/>
            </a:solidFill>
            <a:tailEnd type="oval" w="sm" len="sm"/>
          </a:ln>
        </p:spPr>
        <p:style>
          <a:lnRef idx="1">
            <a:schemeClr val="accent1"/>
          </a:lnRef>
          <a:fillRef idx="0">
            <a:schemeClr val="accent1"/>
          </a:fillRef>
          <a:effectRef idx="0">
            <a:schemeClr val="accent1"/>
          </a:effectRef>
          <a:fontRef idx="minor">
            <a:schemeClr val="tx1"/>
          </a:fontRef>
        </p:style>
      </p:cxnSp>
      <p:sp>
        <p:nvSpPr>
          <p:cNvPr id="18" name="milestoneshape">
            <a:extLst>
              <a:ext uri="{FF2B5EF4-FFF2-40B4-BE49-F238E27FC236}">
                <a16:creationId xmlns:a16="http://schemas.microsoft.com/office/drawing/2014/main" id="{5C859070-30DB-4711-BF47-8B9D2A422330}"/>
              </a:ext>
            </a:extLst>
          </p:cNvPr>
          <p:cNvSpPr/>
          <p:nvPr/>
        </p:nvSpPr>
        <p:spPr>
          <a:xfrm rot="10800000">
            <a:off x="1092874" y="3776371"/>
            <a:ext cx="254000" cy="279400"/>
          </a:xfrm>
          <a:prstGeom prst="flowChartMerge">
            <a:avLst/>
          </a:prstGeom>
          <a:solidFill>
            <a:srgbClr val="0072BC"/>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pgshape">
            <a:extLst>
              <a:ext uri="{FF2B5EF4-FFF2-40B4-BE49-F238E27FC236}">
                <a16:creationId xmlns:a16="http://schemas.microsoft.com/office/drawing/2014/main" id="{C35042CD-0D7E-433C-8E05-F9C9AFFB85BD}"/>
              </a:ext>
            </a:extLst>
          </p:cNvPr>
          <p:cNvSpPr txBox="1"/>
          <p:nvPr>
            <p:custDataLst>
              <p:tags r:id="rId3"/>
            </p:custDataLst>
          </p:nvPr>
        </p:nvSpPr>
        <p:spPr>
          <a:xfrm>
            <a:off x="1743150" y="3274218"/>
            <a:ext cx="2127003" cy="503741"/>
          </a:xfrm>
          <a:prstGeom prst="rect">
            <a:avLst/>
          </a:prstGeom>
          <a:solidFill>
            <a:schemeClr val="accent2"/>
          </a:solidFill>
        </p:spPr>
        <p:txBody>
          <a:bodyPr vert="horz" wrap="square" rtlCol="0" anchor="ctr" anchorCtr="1">
            <a:noAutofit/>
          </a:bodyPr>
          <a:lstStyle/>
          <a:p>
            <a:pPr algn="ctr"/>
            <a:r>
              <a:rPr lang="en-US" sz="1300" dirty="0">
                <a:solidFill>
                  <a:schemeClr val="bg1"/>
                </a:solidFill>
                <a:latin typeface="Calibri"/>
              </a:rPr>
              <a:t>March   1918</a:t>
            </a:r>
          </a:p>
        </p:txBody>
      </p:sp>
      <p:cxnSp>
        <p:nvCxnSpPr>
          <p:cNvPr id="20" name="pgshape">
            <a:extLst>
              <a:ext uri="{FF2B5EF4-FFF2-40B4-BE49-F238E27FC236}">
                <a16:creationId xmlns:a16="http://schemas.microsoft.com/office/drawing/2014/main" id="{331369DC-59CC-4E3C-945C-D3FC6CF909BC}"/>
              </a:ext>
            </a:extLst>
          </p:cNvPr>
          <p:cNvCxnSpPr>
            <a:cxnSpLocks/>
          </p:cNvCxnSpPr>
          <p:nvPr/>
        </p:nvCxnSpPr>
        <p:spPr>
          <a:xfrm>
            <a:off x="4648200" y="3241326"/>
            <a:ext cx="0" cy="583644"/>
          </a:xfrm>
          <a:prstGeom prst="line">
            <a:avLst/>
          </a:prstGeom>
          <a:ln w="12700">
            <a:solidFill>
              <a:schemeClr val="lt1"/>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DA0CA080-0F9C-4D2F-A702-3DAA2AEE3ED9}"/>
              </a:ext>
            </a:extLst>
          </p:cNvPr>
          <p:cNvSpPr/>
          <p:nvPr/>
        </p:nvSpPr>
        <p:spPr>
          <a:xfrm>
            <a:off x="3296463" y="4438540"/>
            <a:ext cx="2788678" cy="19148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milestoneshape">
            <a:extLst>
              <a:ext uri="{FF2B5EF4-FFF2-40B4-BE49-F238E27FC236}">
                <a16:creationId xmlns:a16="http://schemas.microsoft.com/office/drawing/2014/main" id="{8C817B70-AB53-40FE-B423-7837A2110E7B}"/>
              </a:ext>
            </a:extLst>
          </p:cNvPr>
          <p:cNvSpPr/>
          <p:nvPr/>
        </p:nvSpPr>
        <p:spPr>
          <a:xfrm rot="10800000">
            <a:off x="5207712" y="3718161"/>
            <a:ext cx="254000" cy="279400"/>
          </a:xfrm>
          <a:prstGeom prst="flowChartMerge">
            <a:avLst/>
          </a:prstGeom>
          <a:solidFill>
            <a:srgbClr val="0072BC"/>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4" name="milestoneshape">
            <a:extLst>
              <a:ext uri="{FF2B5EF4-FFF2-40B4-BE49-F238E27FC236}">
                <a16:creationId xmlns:a16="http://schemas.microsoft.com/office/drawing/2014/main" id="{617F3F95-7B92-4DEF-9830-A661F7EDB39B}"/>
              </a:ext>
            </a:extLst>
          </p:cNvPr>
          <p:cNvCxnSpPr>
            <a:cxnSpLocks/>
          </p:cNvCxnSpPr>
          <p:nvPr/>
        </p:nvCxnSpPr>
        <p:spPr>
          <a:xfrm>
            <a:off x="5334711" y="3785979"/>
            <a:ext cx="0" cy="367104"/>
          </a:xfrm>
          <a:prstGeom prst="straightConnector1">
            <a:avLst/>
          </a:prstGeom>
          <a:ln w="15875">
            <a:solidFill>
              <a:srgbClr val="0072BC"/>
            </a:solidFill>
            <a:tailEnd type="oval" w="sm" len="sm"/>
          </a:ln>
        </p:spPr>
        <p:style>
          <a:lnRef idx="1">
            <a:schemeClr val="accent1"/>
          </a:lnRef>
          <a:fillRef idx="0">
            <a:schemeClr val="accent1"/>
          </a:fillRef>
          <a:effectRef idx="0">
            <a:schemeClr val="accent1"/>
          </a:effectRef>
          <a:fontRef idx="minor">
            <a:schemeClr val="tx1"/>
          </a:fontRef>
        </p:style>
      </p:cxnSp>
      <p:sp>
        <p:nvSpPr>
          <p:cNvPr id="29" name="pgshape">
            <a:extLst>
              <a:ext uri="{FF2B5EF4-FFF2-40B4-BE49-F238E27FC236}">
                <a16:creationId xmlns:a16="http://schemas.microsoft.com/office/drawing/2014/main" id="{C945636B-83E0-4442-8A7C-480825B9988B}"/>
              </a:ext>
            </a:extLst>
          </p:cNvPr>
          <p:cNvSpPr txBox="1"/>
          <p:nvPr>
            <p:custDataLst>
              <p:tags r:id="rId4"/>
            </p:custDataLst>
          </p:nvPr>
        </p:nvSpPr>
        <p:spPr>
          <a:xfrm>
            <a:off x="4723196" y="3267510"/>
            <a:ext cx="1698851" cy="503741"/>
          </a:xfrm>
          <a:prstGeom prst="rect">
            <a:avLst/>
          </a:prstGeom>
          <a:solidFill>
            <a:schemeClr val="accent2"/>
          </a:solidFill>
        </p:spPr>
        <p:txBody>
          <a:bodyPr vert="horz" wrap="square" rtlCol="0" anchor="ctr" anchorCtr="1">
            <a:noAutofit/>
          </a:bodyPr>
          <a:lstStyle/>
          <a:p>
            <a:pPr algn="ctr"/>
            <a:r>
              <a:rPr lang="en-US" sz="1300" dirty="0">
                <a:solidFill>
                  <a:schemeClr val="bg1"/>
                </a:solidFill>
                <a:latin typeface="Calibri"/>
              </a:rPr>
              <a:t>July   1918</a:t>
            </a:r>
          </a:p>
        </p:txBody>
      </p:sp>
      <p:sp>
        <p:nvSpPr>
          <p:cNvPr id="30" name="TextBox 29">
            <a:extLst>
              <a:ext uri="{FF2B5EF4-FFF2-40B4-BE49-F238E27FC236}">
                <a16:creationId xmlns:a16="http://schemas.microsoft.com/office/drawing/2014/main" id="{E1C21B5E-6875-49F5-B401-1DC6DC842A67}"/>
              </a:ext>
            </a:extLst>
          </p:cNvPr>
          <p:cNvSpPr txBox="1"/>
          <p:nvPr/>
        </p:nvSpPr>
        <p:spPr>
          <a:xfrm>
            <a:off x="3156813" y="1012387"/>
            <a:ext cx="3118997" cy="1785104"/>
          </a:xfrm>
          <a:prstGeom prst="rect">
            <a:avLst/>
          </a:prstGeom>
          <a:noFill/>
        </p:spPr>
        <p:txBody>
          <a:bodyPr wrap="square" rtlCol="0">
            <a:spAutoFit/>
          </a:bodyPr>
          <a:lstStyle/>
          <a:p>
            <a:pPr algn="ctr"/>
            <a:r>
              <a:rPr lang="en-CA" sz="1000" dirty="0"/>
              <a:t>The start of the Russian Civil War pitted the Bolsheviks’ Red Army, lead by Vladimir Lenin, against the remnants of the White Army, lead by loyalists and rich nobleman. The Red Army favoured socialism and wanted Russia to be ruled by socialist leaders under the banner of the USSR. They had a fierce leader and the support of the people. The White Army promoted western ideas such as capitalism and social democracy. It was their brutal aggression in warfare, which often included burning villages down and slaughtering the people, that lead to their downfall. </a:t>
            </a:r>
          </a:p>
        </p:txBody>
      </p:sp>
      <p:sp>
        <p:nvSpPr>
          <p:cNvPr id="31" name="Rectangle 30">
            <a:extLst>
              <a:ext uri="{FF2B5EF4-FFF2-40B4-BE49-F238E27FC236}">
                <a16:creationId xmlns:a16="http://schemas.microsoft.com/office/drawing/2014/main" id="{1B9BAB39-6848-4E6C-8FBD-A005E582C41B}"/>
              </a:ext>
            </a:extLst>
          </p:cNvPr>
          <p:cNvSpPr/>
          <p:nvPr/>
        </p:nvSpPr>
        <p:spPr>
          <a:xfrm>
            <a:off x="3156813" y="1023362"/>
            <a:ext cx="3069894" cy="18972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2" name="milestoneshape">
            <a:extLst>
              <a:ext uri="{FF2B5EF4-FFF2-40B4-BE49-F238E27FC236}">
                <a16:creationId xmlns:a16="http://schemas.microsoft.com/office/drawing/2014/main" id="{70980290-C86A-4F45-8E91-FC19495672D8}"/>
              </a:ext>
            </a:extLst>
          </p:cNvPr>
          <p:cNvSpPr/>
          <p:nvPr/>
        </p:nvSpPr>
        <p:spPr>
          <a:xfrm>
            <a:off x="3287660" y="3021727"/>
            <a:ext cx="254000" cy="279400"/>
          </a:xfrm>
          <a:prstGeom prst="flowChartMerge">
            <a:avLst/>
          </a:prstGeom>
          <a:solidFill>
            <a:srgbClr val="0072BC"/>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3" name="milestoneshape">
            <a:extLst>
              <a:ext uri="{FF2B5EF4-FFF2-40B4-BE49-F238E27FC236}">
                <a16:creationId xmlns:a16="http://schemas.microsoft.com/office/drawing/2014/main" id="{E113CCE8-ECE3-4E5A-86E8-1BAEB0E14517}"/>
              </a:ext>
            </a:extLst>
          </p:cNvPr>
          <p:cNvCxnSpPr>
            <a:cxnSpLocks/>
          </p:cNvCxnSpPr>
          <p:nvPr/>
        </p:nvCxnSpPr>
        <p:spPr>
          <a:xfrm flipV="1">
            <a:off x="3430342" y="2931590"/>
            <a:ext cx="0" cy="180273"/>
          </a:xfrm>
          <a:prstGeom prst="straightConnector1">
            <a:avLst/>
          </a:prstGeom>
          <a:ln w="15875">
            <a:solidFill>
              <a:srgbClr val="0072BC"/>
            </a:solidFill>
            <a:tailEnd type="oval" w="sm" len="sm"/>
          </a:ln>
        </p:spPr>
        <p:style>
          <a:lnRef idx="1">
            <a:schemeClr val="accent1"/>
          </a:lnRef>
          <a:fillRef idx="0">
            <a:schemeClr val="accent1"/>
          </a:fillRef>
          <a:effectRef idx="0">
            <a:schemeClr val="accent1"/>
          </a:effectRef>
          <a:fontRef idx="minor">
            <a:schemeClr val="tx1"/>
          </a:fontRef>
        </p:style>
      </p:cxnSp>
      <p:cxnSp>
        <p:nvCxnSpPr>
          <p:cNvPr id="35" name="pgshape">
            <a:extLst>
              <a:ext uri="{FF2B5EF4-FFF2-40B4-BE49-F238E27FC236}">
                <a16:creationId xmlns:a16="http://schemas.microsoft.com/office/drawing/2014/main" id="{CA1AB33B-9F36-4DCD-9D2A-610E7E9368BC}"/>
              </a:ext>
            </a:extLst>
          </p:cNvPr>
          <p:cNvCxnSpPr>
            <a:cxnSpLocks/>
          </p:cNvCxnSpPr>
          <p:nvPr/>
        </p:nvCxnSpPr>
        <p:spPr>
          <a:xfrm>
            <a:off x="6400800" y="3241326"/>
            <a:ext cx="0" cy="583644"/>
          </a:xfrm>
          <a:prstGeom prst="line">
            <a:avLst/>
          </a:prstGeom>
          <a:ln w="12700">
            <a:solidFill>
              <a:schemeClr val="lt1"/>
            </a:solidFill>
          </a:ln>
        </p:spPr>
        <p:style>
          <a:lnRef idx="1">
            <a:schemeClr val="accent1"/>
          </a:lnRef>
          <a:fillRef idx="0">
            <a:schemeClr val="accent1"/>
          </a:fillRef>
          <a:effectRef idx="0">
            <a:schemeClr val="accent1"/>
          </a:effectRef>
          <a:fontRef idx="minor">
            <a:schemeClr val="tx1"/>
          </a:fontRef>
        </p:style>
      </p:cxnSp>
      <p:sp>
        <p:nvSpPr>
          <p:cNvPr id="36" name="pgshape">
            <a:extLst>
              <a:ext uri="{FF2B5EF4-FFF2-40B4-BE49-F238E27FC236}">
                <a16:creationId xmlns:a16="http://schemas.microsoft.com/office/drawing/2014/main" id="{6C829E1B-D89A-4334-902B-18CE356F5F27}"/>
              </a:ext>
            </a:extLst>
          </p:cNvPr>
          <p:cNvSpPr txBox="1"/>
          <p:nvPr>
            <p:custDataLst>
              <p:tags r:id="rId5"/>
            </p:custDataLst>
          </p:nvPr>
        </p:nvSpPr>
        <p:spPr>
          <a:xfrm>
            <a:off x="8454670" y="3280567"/>
            <a:ext cx="927417" cy="503741"/>
          </a:xfrm>
          <a:prstGeom prst="rect">
            <a:avLst/>
          </a:prstGeom>
          <a:solidFill>
            <a:schemeClr val="accent2"/>
          </a:solidFill>
        </p:spPr>
        <p:txBody>
          <a:bodyPr vert="horz" wrap="square" rtlCol="0" anchor="ctr" anchorCtr="1">
            <a:noAutofit/>
          </a:bodyPr>
          <a:lstStyle/>
          <a:p>
            <a:pPr algn="ctr"/>
            <a:r>
              <a:rPr lang="en-US" sz="1300" dirty="0">
                <a:solidFill>
                  <a:schemeClr val="bg1"/>
                </a:solidFill>
                <a:latin typeface="Calibri"/>
              </a:rPr>
              <a:t>June   1922</a:t>
            </a:r>
          </a:p>
        </p:txBody>
      </p:sp>
      <p:sp>
        <p:nvSpPr>
          <p:cNvPr id="37" name="TextBox 36">
            <a:extLst>
              <a:ext uri="{FF2B5EF4-FFF2-40B4-BE49-F238E27FC236}">
                <a16:creationId xmlns:a16="http://schemas.microsoft.com/office/drawing/2014/main" id="{4B6EDE1A-2D4B-48C4-BC3A-70CD35D14D1A}"/>
              </a:ext>
            </a:extLst>
          </p:cNvPr>
          <p:cNvSpPr txBox="1"/>
          <p:nvPr/>
        </p:nvSpPr>
        <p:spPr>
          <a:xfrm>
            <a:off x="6653843" y="4522868"/>
            <a:ext cx="3081074" cy="1015663"/>
          </a:xfrm>
          <a:prstGeom prst="rect">
            <a:avLst/>
          </a:prstGeom>
          <a:noFill/>
        </p:spPr>
        <p:txBody>
          <a:bodyPr wrap="square" rtlCol="0">
            <a:spAutoFit/>
          </a:bodyPr>
          <a:lstStyle/>
          <a:p>
            <a:pPr algn="ctr"/>
            <a:r>
              <a:rPr lang="en-CA" sz="1000" dirty="0"/>
              <a:t>The Russian Civil War ends with a Bolshevik victory over the White Army. The USSR is formed after the Bolsheviks are able to take Russia nearly unopposed after years of fighting. Widespread famine, disease and drought due to the chaos of the war, kills millions on both sides. </a:t>
            </a:r>
          </a:p>
        </p:txBody>
      </p:sp>
      <p:sp>
        <p:nvSpPr>
          <p:cNvPr id="39" name="Rectangle 38">
            <a:extLst>
              <a:ext uri="{FF2B5EF4-FFF2-40B4-BE49-F238E27FC236}">
                <a16:creationId xmlns:a16="http://schemas.microsoft.com/office/drawing/2014/main" id="{1DC350A6-60D4-453D-B9A2-3E05D90137D5}"/>
              </a:ext>
            </a:extLst>
          </p:cNvPr>
          <p:cNvSpPr/>
          <p:nvPr/>
        </p:nvSpPr>
        <p:spPr>
          <a:xfrm>
            <a:off x="6643725" y="4449926"/>
            <a:ext cx="3022083" cy="11079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0" name="milestoneshape">
            <a:extLst>
              <a:ext uri="{FF2B5EF4-FFF2-40B4-BE49-F238E27FC236}">
                <a16:creationId xmlns:a16="http://schemas.microsoft.com/office/drawing/2014/main" id="{6F5A6D94-6780-4E31-A24C-EC7E442774A6}"/>
              </a:ext>
            </a:extLst>
          </p:cNvPr>
          <p:cNvSpPr/>
          <p:nvPr/>
        </p:nvSpPr>
        <p:spPr>
          <a:xfrm rot="10800000">
            <a:off x="8854867" y="3750400"/>
            <a:ext cx="254000" cy="279400"/>
          </a:xfrm>
          <a:prstGeom prst="flowChartMerge">
            <a:avLst/>
          </a:prstGeom>
          <a:solidFill>
            <a:srgbClr val="0072BC"/>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pgshape">
            <a:extLst>
              <a:ext uri="{FF2B5EF4-FFF2-40B4-BE49-F238E27FC236}">
                <a16:creationId xmlns:a16="http://schemas.microsoft.com/office/drawing/2014/main" id="{FD20E680-8AF9-418B-B1EB-33E9059E8B34}"/>
              </a:ext>
            </a:extLst>
          </p:cNvPr>
          <p:cNvSpPr txBox="1"/>
          <p:nvPr>
            <p:custDataLst>
              <p:tags r:id="rId6"/>
            </p:custDataLst>
          </p:nvPr>
        </p:nvSpPr>
        <p:spPr>
          <a:xfrm>
            <a:off x="7349463" y="3276502"/>
            <a:ext cx="927417" cy="503741"/>
          </a:xfrm>
          <a:prstGeom prst="rect">
            <a:avLst/>
          </a:prstGeom>
          <a:solidFill>
            <a:schemeClr val="accent2"/>
          </a:solidFill>
        </p:spPr>
        <p:txBody>
          <a:bodyPr vert="horz" wrap="square" rtlCol="0" anchor="ctr" anchorCtr="1">
            <a:noAutofit/>
          </a:bodyPr>
          <a:lstStyle/>
          <a:p>
            <a:pPr algn="ctr"/>
            <a:r>
              <a:rPr lang="en-US" sz="1300" dirty="0">
                <a:solidFill>
                  <a:schemeClr val="bg1"/>
                </a:solidFill>
                <a:latin typeface="Calibri"/>
              </a:rPr>
              <a:t>April 1922</a:t>
            </a:r>
          </a:p>
        </p:txBody>
      </p:sp>
      <p:cxnSp>
        <p:nvCxnSpPr>
          <p:cNvPr id="43" name="pgshape">
            <a:extLst>
              <a:ext uri="{FF2B5EF4-FFF2-40B4-BE49-F238E27FC236}">
                <a16:creationId xmlns:a16="http://schemas.microsoft.com/office/drawing/2014/main" id="{61FE716A-78D3-4F1F-A7C2-8820434D1B15}"/>
              </a:ext>
            </a:extLst>
          </p:cNvPr>
          <p:cNvCxnSpPr>
            <a:cxnSpLocks/>
          </p:cNvCxnSpPr>
          <p:nvPr/>
        </p:nvCxnSpPr>
        <p:spPr>
          <a:xfrm>
            <a:off x="8229600" y="3259931"/>
            <a:ext cx="0" cy="583644"/>
          </a:xfrm>
          <a:prstGeom prst="line">
            <a:avLst/>
          </a:prstGeom>
          <a:ln w="12700">
            <a:solidFill>
              <a:schemeClr val="lt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F93ADA45-C7C0-42CB-A43E-7260E81A7038}"/>
              </a:ext>
            </a:extLst>
          </p:cNvPr>
          <p:cNvSpPr txBox="1"/>
          <p:nvPr/>
        </p:nvSpPr>
        <p:spPr>
          <a:xfrm>
            <a:off x="6331600" y="2139234"/>
            <a:ext cx="2874580" cy="861774"/>
          </a:xfrm>
          <a:prstGeom prst="rect">
            <a:avLst/>
          </a:prstGeom>
          <a:noFill/>
        </p:spPr>
        <p:txBody>
          <a:bodyPr wrap="square">
            <a:spAutoFit/>
          </a:bodyPr>
          <a:lstStyle/>
          <a:p>
            <a:pPr algn="ctr"/>
            <a:r>
              <a:rPr lang="en-CA" sz="1000" dirty="0"/>
              <a:t>On April 3, 1922 Stalin is appointed to General Secretary of the Communist party. He was able to appoint men who supported him into ministry positions both in the </a:t>
            </a:r>
            <a:r>
              <a:rPr lang="en-US" sz="1000" dirty="0"/>
              <a:t>Politburo and the party’s Central Committee.</a:t>
            </a:r>
            <a:endParaRPr lang="en-CA" sz="1000" dirty="0"/>
          </a:p>
        </p:txBody>
      </p:sp>
      <p:sp>
        <p:nvSpPr>
          <p:cNvPr id="47" name="Rectangle 46">
            <a:extLst>
              <a:ext uri="{FF2B5EF4-FFF2-40B4-BE49-F238E27FC236}">
                <a16:creationId xmlns:a16="http://schemas.microsoft.com/office/drawing/2014/main" id="{506CDA70-21A9-4215-8AF6-A166ECF6F0C9}"/>
              </a:ext>
            </a:extLst>
          </p:cNvPr>
          <p:cNvSpPr/>
          <p:nvPr/>
        </p:nvSpPr>
        <p:spPr>
          <a:xfrm>
            <a:off x="6323958" y="2136840"/>
            <a:ext cx="2896237" cy="8303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8" name="milestoneshape">
            <a:extLst>
              <a:ext uri="{FF2B5EF4-FFF2-40B4-BE49-F238E27FC236}">
                <a16:creationId xmlns:a16="http://schemas.microsoft.com/office/drawing/2014/main" id="{5A8D0860-9835-4202-863F-6C1668FFF326}"/>
              </a:ext>
            </a:extLst>
          </p:cNvPr>
          <p:cNvSpPr/>
          <p:nvPr/>
        </p:nvSpPr>
        <p:spPr>
          <a:xfrm rot="10800000">
            <a:off x="7590625" y="2980531"/>
            <a:ext cx="254000" cy="279400"/>
          </a:xfrm>
          <a:prstGeom prst="flowChartMerge">
            <a:avLst/>
          </a:prstGeom>
          <a:solidFill>
            <a:srgbClr val="0072BC"/>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66C3F4D0-080A-4EB9-A915-949144989A33}"/>
              </a:ext>
            </a:extLst>
          </p:cNvPr>
          <p:cNvSpPr txBox="1"/>
          <p:nvPr/>
        </p:nvSpPr>
        <p:spPr>
          <a:xfrm>
            <a:off x="9516001" y="1052207"/>
            <a:ext cx="2365371" cy="1938992"/>
          </a:xfrm>
          <a:prstGeom prst="rect">
            <a:avLst/>
          </a:prstGeom>
          <a:noFill/>
        </p:spPr>
        <p:txBody>
          <a:bodyPr wrap="square">
            <a:spAutoFit/>
          </a:bodyPr>
          <a:lstStyle/>
          <a:p>
            <a:pPr algn="ctr"/>
            <a:r>
              <a:rPr lang="en-CA" sz="1000" dirty="0"/>
              <a:t>On January 21, 1924 Vladimir Lenin passes away and a funeral was held on January 27. Over 10,000 people attended his funeral, which also included speeches by notable communist leaders. </a:t>
            </a:r>
          </a:p>
          <a:p>
            <a:pPr algn="ctr"/>
            <a:r>
              <a:rPr lang="en-CA" sz="1000" dirty="0"/>
              <a:t>Right before his death Lenin wrote a </a:t>
            </a:r>
            <a:r>
              <a:rPr lang="en-US" sz="1000" dirty="0"/>
              <a:t>political testament wherein, he criticized Bolshevik leaders, particularly Stalin. Stalin had enough supporters in the government that this testament was not widely presented and allowed him to seize power of the party. </a:t>
            </a:r>
            <a:endParaRPr lang="en-CA" sz="1000" dirty="0"/>
          </a:p>
        </p:txBody>
      </p:sp>
      <p:sp>
        <p:nvSpPr>
          <p:cNvPr id="51" name="Rectangle 50">
            <a:extLst>
              <a:ext uri="{FF2B5EF4-FFF2-40B4-BE49-F238E27FC236}">
                <a16:creationId xmlns:a16="http://schemas.microsoft.com/office/drawing/2014/main" id="{A25476A2-C44E-462D-AEBA-E0D5317AF966}"/>
              </a:ext>
            </a:extLst>
          </p:cNvPr>
          <p:cNvSpPr/>
          <p:nvPr/>
        </p:nvSpPr>
        <p:spPr>
          <a:xfrm>
            <a:off x="9540278" y="1095642"/>
            <a:ext cx="2377516" cy="18715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2" name="milestoneshape">
            <a:extLst>
              <a:ext uri="{FF2B5EF4-FFF2-40B4-BE49-F238E27FC236}">
                <a16:creationId xmlns:a16="http://schemas.microsoft.com/office/drawing/2014/main" id="{CBEA4830-8297-440A-B329-E6049076B2AC}"/>
              </a:ext>
            </a:extLst>
          </p:cNvPr>
          <p:cNvSpPr/>
          <p:nvPr/>
        </p:nvSpPr>
        <p:spPr>
          <a:xfrm rot="10800000">
            <a:off x="10475036" y="2972057"/>
            <a:ext cx="254000" cy="279400"/>
          </a:xfrm>
          <a:prstGeom prst="flowChartMerge">
            <a:avLst/>
          </a:prstGeom>
          <a:solidFill>
            <a:srgbClr val="0072BC"/>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pgshape">
            <a:extLst>
              <a:ext uri="{FF2B5EF4-FFF2-40B4-BE49-F238E27FC236}">
                <a16:creationId xmlns:a16="http://schemas.microsoft.com/office/drawing/2014/main" id="{C1ECC073-C5DC-4536-AF2A-C79C8173356E}"/>
              </a:ext>
            </a:extLst>
          </p:cNvPr>
          <p:cNvSpPr txBox="1"/>
          <p:nvPr>
            <p:custDataLst>
              <p:tags r:id="rId7"/>
            </p:custDataLst>
          </p:nvPr>
        </p:nvSpPr>
        <p:spPr>
          <a:xfrm>
            <a:off x="9754805" y="3269866"/>
            <a:ext cx="927417" cy="503741"/>
          </a:xfrm>
          <a:prstGeom prst="rect">
            <a:avLst/>
          </a:prstGeom>
          <a:solidFill>
            <a:schemeClr val="accent2"/>
          </a:solidFill>
        </p:spPr>
        <p:txBody>
          <a:bodyPr vert="horz" wrap="square" rtlCol="0" anchor="ctr" anchorCtr="1">
            <a:noAutofit/>
          </a:bodyPr>
          <a:lstStyle/>
          <a:p>
            <a:pPr algn="ctr"/>
            <a:r>
              <a:rPr lang="en-US" sz="1300" dirty="0">
                <a:solidFill>
                  <a:schemeClr val="bg1"/>
                </a:solidFill>
                <a:latin typeface="Calibri"/>
              </a:rPr>
              <a:t>January 1924</a:t>
            </a:r>
          </a:p>
        </p:txBody>
      </p:sp>
      <p:sp>
        <p:nvSpPr>
          <p:cNvPr id="54" name="pgshape">
            <a:extLst>
              <a:ext uri="{FF2B5EF4-FFF2-40B4-BE49-F238E27FC236}">
                <a16:creationId xmlns:a16="http://schemas.microsoft.com/office/drawing/2014/main" id="{67D14B95-ADE2-4F43-B778-AF1B9B9CABB5}"/>
              </a:ext>
            </a:extLst>
          </p:cNvPr>
          <p:cNvSpPr txBox="1"/>
          <p:nvPr>
            <p:custDataLst>
              <p:tags r:id="rId8"/>
            </p:custDataLst>
          </p:nvPr>
        </p:nvSpPr>
        <p:spPr>
          <a:xfrm>
            <a:off x="10860012" y="3269865"/>
            <a:ext cx="927417" cy="503741"/>
          </a:xfrm>
          <a:prstGeom prst="rect">
            <a:avLst/>
          </a:prstGeom>
          <a:solidFill>
            <a:schemeClr val="accent2"/>
          </a:solidFill>
        </p:spPr>
        <p:txBody>
          <a:bodyPr vert="horz" wrap="square" rtlCol="0" anchor="ctr" anchorCtr="1">
            <a:noAutofit/>
          </a:bodyPr>
          <a:lstStyle/>
          <a:p>
            <a:pPr algn="ctr"/>
            <a:r>
              <a:rPr lang="en-US" sz="1300" dirty="0">
                <a:solidFill>
                  <a:schemeClr val="bg1"/>
                </a:solidFill>
                <a:latin typeface="Calibri"/>
              </a:rPr>
              <a:t>1928</a:t>
            </a:r>
          </a:p>
        </p:txBody>
      </p:sp>
      <p:cxnSp>
        <p:nvCxnSpPr>
          <p:cNvPr id="55" name="pgshape">
            <a:extLst>
              <a:ext uri="{FF2B5EF4-FFF2-40B4-BE49-F238E27FC236}">
                <a16:creationId xmlns:a16="http://schemas.microsoft.com/office/drawing/2014/main" id="{27B3E29A-B0C4-4005-B132-BB4B6A1F9B56}"/>
              </a:ext>
            </a:extLst>
          </p:cNvPr>
          <p:cNvCxnSpPr>
            <a:cxnSpLocks/>
          </p:cNvCxnSpPr>
          <p:nvPr/>
        </p:nvCxnSpPr>
        <p:spPr>
          <a:xfrm>
            <a:off x="10860012" y="3259931"/>
            <a:ext cx="0" cy="583644"/>
          </a:xfrm>
          <a:prstGeom prst="line">
            <a:avLst/>
          </a:prstGeom>
          <a:ln w="12700">
            <a:solidFill>
              <a:schemeClr val="lt1"/>
            </a:solidFill>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91D2477A-9573-482F-B17B-7A1434B8B968}"/>
              </a:ext>
            </a:extLst>
          </p:cNvPr>
          <p:cNvSpPr txBox="1"/>
          <p:nvPr/>
        </p:nvSpPr>
        <p:spPr>
          <a:xfrm>
            <a:off x="9916193" y="4449926"/>
            <a:ext cx="2085904" cy="1477328"/>
          </a:xfrm>
          <a:prstGeom prst="rect">
            <a:avLst/>
          </a:prstGeom>
          <a:noFill/>
        </p:spPr>
        <p:txBody>
          <a:bodyPr wrap="square">
            <a:spAutoFit/>
          </a:bodyPr>
          <a:lstStyle/>
          <a:p>
            <a:pPr algn="ctr"/>
            <a:r>
              <a:rPr lang="en-CA" sz="1000" dirty="0"/>
              <a:t>After exiling Leon Trotsky, Joseph Stalin takes full control over the Communist Party and is now the dictator of the USSR. He starts to implement a 5-year plan in an effort to improve the state of Russia, much like the Tsar tried to do decades earlier. Stalin’s </a:t>
            </a:r>
            <a:r>
              <a:rPr lang="en-CA" sz="1000"/>
              <a:t>rise to leader </a:t>
            </a:r>
            <a:r>
              <a:rPr lang="en-CA" sz="1000" dirty="0"/>
              <a:t>of </a:t>
            </a:r>
            <a:r>
              <a:rPr lang="en-CA" sz="1000"/>
              <a:t>the USSR, </a:t>
            </a:r>
            <a:r>
              <a:rPr lang="en-CA" sz="1000" dirty="0"/>
              <a:t>ends the Russian Revolution</a:t>
            </a:r>
            <a:r>
              <a:rPr lang="en-CA" sz="1000" dirty="0">
                <a:solidFill>
                  <a:schemeClr val="tx1">
                    <a:lumMod val="65000"/>
                    <a:lumOff val="35000"/>
                  </a:schemeClr>
                </a:solidFill>
              </a:rPr>
              <a:t>. </a:t>
            </a:r>
          </a:p>
        </p:txBody>
      </p:sp>
      <p:sp>
        <p:nvSpPr>
          <p:cNvPr id="58" name="milestoneshape">
            <a:extLst>
              <a:ext uri="{FF2B5EF4-FFF2-40B4-BE49-F238E27FC236}">
                <a16:creationId xmlns:a16="http://schemas.microsoft.com/office/drawing/2014/main" id="{13F88314-74BA-4DAF-9F48-F0DD7097EE4B}"/>
              </a:ext>
            </a:extLst>
          </p:cNvPr>
          <p:cNvSpPr/>
          <p:nvPr/>
        </p:nvSpPr>
        <p:spPr>
          <a:xfrm rot="10800000">
            <a:off x="10475739" y="3782178"/>
            <a:ext cx="254000" cy="279400"/>
          </a:xfrm>
          <a:prstGeom prst="flowChartMerge">
            <a:avLst/>
          </a:prstGeom>
          <a:solidFill>
            <a:srgbClr val="0072BC"/>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9" name="pgshape">
            <a:extLst>
              <a:ext uri="{FF2B5EF4-FFF2-40B4-BE49-F238E27FC236}">
                <a16:creationId xmlns:a16="http://schemas.microsoft.com/office/drawing/2014/main" id="{7D30165D-2BA6-497D-8A83-D55BCFDD6F0F}"/>
              </a:ext>
            </a:extLst>
          </p:cNvPr>
          <p:cNvCxnSpPr>
            <a:cxnSpLocks/>
          </p:cNvCxnSpPr>
          <p:nvPr/>
        </p:nvCxnSpPr>
        <p:spPr>
          <a:xfrm>
            <a:off x="9829800" y="3201375"/>
            <a:ext cx="0" cy="583644"/>
          </a:xfrm>
          <a:prstGeom prst="line">
            <a:avLst/>
          </a:prstGeom>
          <a:ln w="12700">
            <a:solidFill>
              <a:schemeClr val="lt1"/>
            </a:solidFill>
          </a:ln>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3AE15239-B842-4624-AB30-6B332D290D18}"/>
              </a:ext>
            </a:extLst>
          </p:cNvPr>
          <p:cNvSpPr/>
          <p:nvPr/>
        </p:nvSpPr>
        <p:spPr>
          <a:xfrm>
            <a:off x="9942833" y="4465315"/>
            <a:ext cx="2032624" cy="16158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 name="TextBox 2">
            <a:extLst>
              <a:ext uri="{FF2B5EF4-FFF2-40B4-BE49-F238E27FC236}">
                <a16:creationId xmlns:a16="http://schemas.microsoft.com/office/drawing/2014/main" id="{FD5147F8-CAD2-4D17-8B4E-DDD2F69694AD}"/>
              </a:ext>
            </a:extLst>
          </p:cNvPr>
          <p:cNvSpPr txBox="1"/>
          <p:nvPr/>
        </p:nvSpPr>
        <p:spPr>
          <a:xfrm>
            <a:off x="7209651" y="4159322"/>
            <a:ext cx="2209800" cy="261610"/>
          </a:xfrm>
          <a:prstGeom prst="rect">
            <a:avLst/>
          </a:prstGeom>
          <a:noFill/>
        </p:spPr>
        <p:txBody>
          <a:bodyPr wrap="square" rtlCol="0">
            <a:spAutoFit/>
          </a:bodyPr>
          <a:lstStyle/>
          <a:p>
            <a:r>
              <a:rPr lang="en-CA" sz="1100" b="1" dirty="0"/>
              <a:t>Russian civil war ends – June 1922</a:t>
            </a:r>
          </a:p>
        </p:txBody>
      </p:sp>
      <p:sp>
        <p:nvSpPr>
          <p:cNvPr id="11" name="TextBox 10">
            <a:extLst>
              <a:ext uri="{FF2B5EF4-FFF2-40B4-BE49-F238E27FC236}">
                <a16:creationId xmlns:a16="http://schemas.microsoft.com/office/drawing/2014/main" id="{4B4E1299-755F-4A84-82A4-9B63161F25CD}"/>
              </a:ext>
            </a:extLst>
          </p:cNvPr>
          <p:cNvSpPr txBox="1"/>
          <p:nvPr/>
        </p:nvSpPr>
        <p:spPr>
          <a:xfrm>
            <a:off x="3396988" y="4130172"/>
            <a:ext cx="2608203" cy="261610"/>
          </a:xfrm>
          <a:prstGeom prst="rect">
            <a:avLst/>
          </a:prstGeom>
          <a:noFill/>
        </p:spPr>
        <p:txBody>
          <a:bodyPr wrap="square" rtlCol="0">
            <a:spAutoFit/>
          </a:bodyPr>
          <a:lstStyle/>
          <a:p>
            <a:r>
              <a:rPr lang="en-CA" sz="1100" b="1" dirty="0"/>
              <a:t>Romanovs are executed July 16 1918</a:t>
            </a:r>
          </a:p>
        </p:txBody>
      </p:sp>
      <p:sp>
        <p:nvSpPr>
          <p:cNvPr id="14" name="TextBox 13">
            <a:extLst>
              <a:ext uri="{FF2B5EF4-FFF2-40B4-BE49-F238E27FC236}">
                <a16:creationId xmlns:a16="http://schemas.microsoft.com/office/drawing/2014/main" id="{90E067B6-B4F4-48C4-AA04-638D11B301E8}"/>
              </a:ext>
            </a:extLst>
          </p:cNvPr>
          <p:cNvSpPr txBox="1"/>
          <p:nvPr/>
        </p:nvSpPr>
        <p:spPr>
          <a:xfrm>
            <a:off x="7393" y="4041565"/>
            <a:ext cx="2573286" cy="261610"/>
          </a:xfrm>
          <a:prstGeom prst="rect">
            <a:avLst/>
          </a:prstGeom>
          <a:noFill/>
        </p:spPr>
        <p:txBody>
          <a:bodyPr wrap="square" rtlCol="0">
            <a:spAutoFit/>
          </a:bodyPr>
          <a:lstStyle/>
          <a:p>
            <a:r>
              <a:rPr lang="en-CA" sz="1100" dirty="0"/>
              <a:t>                  </a:t>
            </a:r>
            <a:r>
              <a:rPr lang="en-CA" sz="1100" b="1" dirty="0"/>
              <a:t>October Revolution -1917 </a:t>
            </a:r>
          </a:p>
        </p:txBody>
      </p:sp>
      <p:sp>
        <p:nvSpPr>
          <p:cNvPr id="17" name="TextBox 16">
            <a:extLst>
              <a:ext uri="{FF2B5EF4-FFF2-40B4-BE49-F238E27FC236}">
                <a16:creationId xmlns:a16="http://schemas.microsoft.com/office/drawing/2014/main" id="{FFC7028C-C578-4878-8C0D-5366E3188D93}"/>
              </a:ext>
            </a:extLst>
          </p:cNvPr>
          <p:cNvSpPr txBox="1"/>
          <p:nvPr/>
        </p:nvSpPr>
        <p:spPr>
          <a:xfrm>
            <a:off x="320180" y="1247523"/>
            <a:ext cx="2463543" cy="261610"/>
          </a:xfrm>
          <a:prstGeom prst="rect">
            <a:avLst/>
          </a:prstGeom>
          <a:noFill/>
        </p:spPr>
        <p:txBody>
          <a:bodyPr wrap="square" rtlCol="0">
            <a:spAutoFit/>
          </a:bodyPr>
          <a:lstStyle/>
          <a:p>
            <a:r>
              <a:rPr lang="en-CA" sz="1100" b="1" dirty="0"/>
              <a:t>Russia leaves  WW I – March 3, 1918</a:t>
            </a:r>
          </a:p>
        </p:txBody>
      </p:sp>
      <p:sp>
        <p:nvSpPr>
          <p:cNvPr id="21" name="TextBox 20">
            <a:extLst>
              <a:ext uri="{FF2B5EF4-FFF2-40B4-BE49-F238E27FC236}">
                <a16:creationId xmlns:a16="http://schemas.microsoft.com/office/drawing/2014/main" id="{F0A35ED1-0249-4ADC-BA8C-6E97156F2EEB}"/>
              </a:ext>
            </a:extLst>
          </p:cNvPr>
          <p:cNvSpPr txBox="1"/>
          <p:nvPr/>
        </p:nvSpPr>
        <p:spPr>
          <a:xfrm>
            <a:off x="3564499" y="595533"/>
            <a:ext cx="2030213" cy="430887"/>
          </a:xfrm>
          <a:prstGeom prst="rect">
            <a:avLst/>
          </a:prstGeom>
          <a:noFill/>
        </p:spPr>
        <p:txBody>
          <a:bodyPr wrap="square" rtlCol="0">
            <a:spAutoFit/>
          </a:bodyPr>
          <a:lstStyle/>
          <a:p>
            <a:r>
              <a:rPr lang="en-CA" sz="1100" b="1" dirty="0"/>
              <a:t>Start of the Russian Civil War (March 1918-October 1922)</a:t>
            </a:r>
          </a:p>
        </p:txBody>
      </p:sp>
      <p:sp>
        <p:nvSpPr>
          <p:cNvPr id="25" name="TextBox 24">
            <a:extLst>
              <a:ext uri="{FF2B5EF4-FFF2-40B4-BE49-F238E27FC236}">
                <a16:creationId xmlns:a16="http://schemas.microsoft.com/office/drawing/2014/main" id="{6D5F0C65-9053-40A6-9CA9-FF079D18FD05}"/>
              </a:ext>
            </a:extLst>
          </p:cNvPr>
          <p:cNvSpPr txBox="1"/>
          <p:nvPr/>
        </p:nvSpPr>
        <p:spPr>
          <a:xfrm>
            <a:off x="6360815" y="1752600"/>
            <a:ext cx="2808609" cy="430887"/>
          </a:xfrm>
          <a:prstGeom prst="rect">
            <a:avLst/>
          </a:prstGeom>
          <a:noFill/>
        </p:spPr>
        <p:txBody>
          <a:bodyPr wrap="square" rtlCol="0">
            <a:spAutoFit/>
          </a:bodyPr>
          <a:lstStyle/>
          <a:p>
            <a:r>
              <a:rPr lang="en-CA" sz="1100" b="1" dirty="0"/>
              <a:t>Stalin is appointed General Secretary</a:t>
            </a:r>
          </a:p>
          <a:p>
            <a:r>
              <a:rPr lang="en-CA" sz="1100" b="1" dirty="0"/>
              <a:t>                      April 13, 1922 </a:t>
            </a:r>
          </a:p>
        </p:txBody>
      </p:sp>
      <p:sp>
        <p:nvSpPr>
          <p:cNvPr id="26" name="TextBox 25">
            <a:extLst>
              <a:ext uri="{FF2B5EF4-FFF2-40B4-BE49-F238E27FC236}">
                <a16:creationId xmlns:a16="http://schemas.microsoft.com/office/drawing/2014/main" id="{3EFB453D-FADF-42BF-AAD4-EE5EFD91ABEE}"/>
              </a:ext>
            </a:extLst>
          </p:cNvPr>
          <p:cNvSpPr txBox="1"/>
          <p:nvPr/>
        </p:nvSpPr>
        <p:spPr>
          <a:xfrm>
            <a:off x="9516001" y="877877"/>
            <a:ext cx="2456951" cy="261610"/>
          </a:xfrm>
          <a:prstGeom prst="rect">
            <a:avLst/>
          </a:prstGeom>
          <a:noFill/>
        </p:spPr>
        <p:txBody>
          <a:bodyPr wrap="square" rtlCol="0">
            <a:spAutoFit/>
          </a:bodyPr>
          <a:lstStyle/>
          <a:p>
            <a:r>
              <a:rPr lang="en-CA" sz="1100" b="1" dirty="0"/>
              <a:t>Vladimir Lenin dies January 21, 1924</a:t>
            </a:r>
          </a:p>
        </p:txBody>
      </p:sp>
      <p:pic>
        <p:nvPicPr>
          <p:cNvPr id="56" name="Picture 55" descr="Logo, icon&#10;&#10;Description automatically generated">
            <a:extLst>
              <a:ext uri="{FF2B5EF4-FFF2-40B4-BE49-F238E27FC236}">
                <a16:creationId xmlns:a16="http://schemas.microsoft.com/office/drawing/2014/main" id="{567106E1-E47C-4A5F-BE50-067F13848B4C}"/>
              </a:ext>
            </a:extLst>
          </p:cNvPr>
          <p:cNvPicPr>
            <a:picLocks noChangeAspect="1"/>
          </p:cNvPicPr>
          <p:nvPr/>
        </p:nvPicPr>
        <p:blipFill>
          <a:blip r:embed="rId11" cstate="print">
            <a:extLst>
              <a:ext uri="{28A0092B-C50C-407E-A947-70E740481C1C}">
                <a14:useLocalDpi xmlns:a14="http://schemas.microsoft.com/office/drawing/2010/main" val="0"/>
              </a:ext>
              <a:ext uri="{837473B0-CC2E-450A-ABE3-18F120FF3D39}">
                <a1611:picAttrSrcUrl xmlns:a1611="http://schemas.microsoft.com/office/drawing/2016/11/main" r:id="rId12"/>
              </a:ext>
            </a:extLst>
          </a:blip>
          <a:stretch>
            <a:fillRect/>
          </a:stretch>
        </p:blipFill>
        <p:spPr>
          <a:xfrm>
            <a:off x="34872" y="17018"/>
            <a:ext cx="1146135" cy="1146135"/>
          </a:xfrm>
          <a:prstGeom prst="rect">
            <a:avLst/>
          </a:prstGeom>
        </p:spPr>
      </p:pic>
      <p:pic>
        <p:nvPicPr>
          <p:cNvPr id="61" name="Picture 60" descr="Photograph, People, Monochrome, Black-and-white, Family, Vintage clothing, Photography, Classic, Sitting, ">
            <a:extLst>
              <a:ext uri="{FF2B5EF4-FFF2-40B4-BE49-F238E27FC236}">
                <a16:creationId xmlns:a16="http://schemas.microsoft.com/office/drawing/2014/main" id="{690B1354-D8CF-42C4-8BE7-46E95E515FEF}"/>
              </a:ext>
            </a:extLst>
          </p:cNvPr>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178864" y="5586916"/>
            <a:ext cx="1441450" cy="1202690"/>
          </a:xfrm>
          <a:prstGeom prst="rect">
            <a:avLst/>
          </a:prstGeom>
          <a:noFill/>
          <a:ln>
            <a:noFill/>
          </a:ln>
        </p:spPr>
      </p:pic>
      <p:sp>
        <p:nvSpPr>
          <p:cNvPr id="28" name="Rectangle 27">
            <a:extLst>
              <a:ext uri="{FF2B5EF4-FFF2-40B4-BE49-F238E27FC236}">
                <a16:creationId xmlns:a16="http://schemas.microsoft.com/office/drawing/2014/main" id="{12AACFD6-1FC3-4A25-96AF-1A2EB7759A1F}"/>
              </a:ext>
            </a:extLst>
          </p:cNvPr>
          <p:cNvSpPr/>
          <p:nvPr/>
        </p:nvSpPr>
        <p:spPr>
          <a:xfrm>
            <a:off x="9806203" y="4041565"/>
            <a:ext cx="2217274" cy="430887"/>
          </a:xfrm>
          <a:prstGeom prst="rect">
            <a:avLst/>
          </a:prstGeom>
        </p:spPr>
        <p:txBody>
          <a:bodyPr wrap="none">
            <a:spAutoFit/>
          </a:bodyPr>
          <a:lstStyle/>
          <a:p>
            <a:r>
              <a:rPr lang="en-CA" sz="1100" b="1" dirty="0"/>
              <a:t>Stalin assumes control of the USSR</a:t>
            </a:r>
          </a:p>
          <a:p>
            <a:r>
              <a:rPr lang="en-CA" sz="1100" b="1" dirty="0"/>
              <a:t>                           1924</a:t>
            </a:r>
          </a:p>
        </p:txBody>
      </p:sp>
      <p:pic>
        <p:nvPicPr>
          <p:cNvPr id="1026" name="Picture 2">
            <a:extLst>
              <a:ext uri="{FF2B5EF4-FFF2-40B4-BE49-F238E27FC236}">
                <a16:creationId xmlns:a16="http://schemas.microsoft.com/office/drawing/2014/main" id="{1DDBC1B3-4960-4140-929C-96D20000A773}"/>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139110" y="182081"/>
            <a:ext cx="1068675" cy="160301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World history timeline | Timetoast timelines">
            <a:extLst>
              <a:ext uri="{FF2B5EF4-FFF2-40B4-BE49-F238E27FC236}">
                <a16:creationId xmlns:a16="http://schemas.microsoft.com/office/drawing/2014/main" id="{0237F2F8-78DF-46CC-85AA-F2CCF8008F76}"/>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9665808" y="41429"/>
            <a:ext cx="1874422" cy="8815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86313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ELINETYPE" val="Standard"/>
  <p:tag name="CONFIGUREAUTOMATICFLAG" val="True"/>
  <p:tag name="TIMESCALEPOINT" val="Years"/>
  <p:tag name="TIMESCALEDATEFORMAT" val="MMM"/>
  <p:tag name="MILESTONEDATEFORMAT" val="M/d/yyyy"/>
  <p:tag name="INTERVALDATEFORMAT" val="M/d/yyyy"/>
  <p:tag name="VERSION" val="1.5"/>
  <p:tag name="WORDWRAPMILESTONE" val="True"/>
  <p:tag name="WORDWRAPINTERVAL" val="False"/>
  <p:tag name="ELAPSEDSTYLE" val="thin"/>
  <p:tag name="INTERVALTEXT" val="left"/>
  <p:tag name="INTERVALTHICKBAND" val="false"/>
  <p:tag name="INTERVALVERTCONNECTOR" val="false"/>
  <p:tag name="INTERVALHORIZCONNECTOR" val="true"/>
  <p:tag name="INTERVALDATE" val="split"/>
  <p:tag name="AUTOFIT" val="1"/>
  <p:tag name="INTERVALABOVE" val="false"/>
  <p:tag name="TIMEBANDROUNDED" val="false"/>
  <p:tag name="TIMEBANDTHIN" val="false"/>
  <p:tag name="TODAYMARKERFONTCHANGES" val="Calibri;11"/>
  <p:tag name="LEFTBANDDATE" val="Calibri;24"/>
  <p:tag name="RIGHTBANDDATE" val="Calibri;24"/>
  <p:tag name="MARKERCOLOR" val="255,0,0,false"/>
  <p:tag name="SHOWFLAGDIALOG" val="Finish"/>
  <p:tag name="3DEFFECT" val="false"/>
  <p:tag name="FLAGCONNECTORCOLOR" val="79,129,189,true"/>
  <p:tag name="TIMEBANDPOS" val="custom"/>
  <p:tag name="CUSTOMTIMEBANDPOSITION" val="294.0016"/>
  <p:tag name="TIMESCALEFONT" val="Calibri;13;False;16777215"/>
  <p:tag name="TODAYMARKER" val="false"/>
  <p:tag name="TODAYMARKERABOVE" val="false"/>
  <p:tag name="ELAPSED" val="false"/>
  <p:tag name="TIMEBANDDATES" val="remove"/>
  <p:tag name="MILESTONETIMESCALESTARTDATE" val="4/15/1850 12:00:00 AM"/>
  <p:tag name="MILESTONETIMESCALEENDDATE" val="4/15/1998 12:00:00 AM"/>
  <p:tag name="CONFIGURETIMESCALESTARTDATE" val="4/15/1850 12:00:00 AM"/>
  <p:tag name="CONFIGURETIMESCALEENDDATE" val="4/15/1998 12:00:00 AM"/>
  <p:tag name="TIMEBANDPOSVALUE" val="294.0016"/>
  <p:tag name="TIMEBANDCOLOR" val="247,150,70,true"/>
  <p:tag name="ACTUALTIMESCALEENDDATE" val="12/31/1999 12:00:00 AM"/>
  <p:tag name="ACTUALTIMESCALESTARTDATE" val="1/1/1850 12:00:00 AM"/>
  <p:tag name="PREVIOUSTIMEBANDPOSITION" val="294.0016"/>
</p:tagLst>
</file>

<file path=ppt/tags/tag10.xml><?xml version="1.0" encoding="utf-8"?>
<p:tagLst xmlns:a="http://schemas.openxmlformats.org/drawingml/2006/main" xmlns:r="http://schemas.openxmlformats.org/officeDocument/2006/relationships" xmlns:p="http://schemas.openxmlformats.org/presentationml/2006/main">
  <p:tag name="MILESTONE11" val="0,114,188,-16747844,False;4/15/1912 12:00:00 AM;Titanic sank at 2:27 a.m.;False;False;True;False;False;tbName;11;;11;;10;11;-1;-1;False;125.6956;False;False;False;False;False;248.2701;253.0566"/>
</p:tagLst>
</file>

<file path=ppt/tags/tag11.xml><?xml version="1.0" encoding="utf-8"?>
<p:tagLst xmlns:a="http://schemas.openxmlformats.org/drawingml/2006/main" xmlns:r="http://schemas.openxmlformats.org/officeDocument/2006/relationships" xmlns:p="http://schemas.openxmlformats.org/presentationml/2006/main">
  <p:tag name="MILESTONE13" val="0,114,188,-16747844,False;4/15/1871 12:00:00 AM;&quot;Wild Bill&quot; Hickok became the marshal of Abilene, Kansas.;False;False;True;False;False;tbName;13;;11;;10;13;-1;-1;False;110;False;False;False;False;False;192;115.4895"/>
</p:tagLst>
</file>

<file path=ppt/tags/tag12.xml><?xml version="1.0" encoding="utf-8"?>
<p:tagLst xmlns:a="http://schemas.openxmlformats.org/drawingml/2006/main" xmlns:r="http://schemas.openxmlformats.org/officeDocument/2006/relationships" xmlns:p="http://schemas.openxmlformats.org/presentationml/2006/main">
  <p:tag name="MILESTONE14" val="0,114,188,-16747844,False;4/15/1865 12:00:00 AM;U.S. President Abraham Lincoln died.;False;False;True;False;True;tbName;14;;11;;10;14;-1;-1;False;110;False;False;False;False;False;363.5016;94.21378"/>
</p:tagLst>
</file>

<file path=ppt/tags/tag13.xml><?xml version="1.0" encoding="utf-8"?>
<p:tagLst xmlns:a="http://schemas.openxmlformats.org/drawingml/2006/main" xmlns:r="http://schemas.openxmlformats.org/officeDocument/2006/relationships" xmlns:p="http://schemas.openxmlformats.org/presentationml/2006/main">
  <p:tag name="MILESTONE15" val="0,114,188,-16747844,False;4/15/1850 12:00:00 AM;City of San Francisco was incorporated.;False;False;True;False;False;tbName;15;;11;;10;15;-1;-1;False;110;False;False;False;False;False;237.6069;41.00992"/>
</p:tagLst>
</file>

<file path=ppt/tags/tag14.xml><?xml version="1.0" encoding="utf-8"?>
<p:tagLst xmlns:a="http://schemas.openxmlformats.org/drawingml/2006/main" xmlns:r="http://schemas.openxmlformats.org/officeDocument/2006/relationships" xmlns:p="http://schemas.openxmlformats.org/presentationml/2006/main">
  <p:tag name="MILESTONE15" val="0,114,188,-16747844,False;4/15/1850 12:00:00 AM;City of San Francisco was incorporated.;False;False;True;False;False;tbDate;15;;11;;10;15;-1;-1;False;110;False;False;False;False;False;237.6069;41.00992"/>
</p:tagLst>
</file>

<file path=ppt/tags/tag15.xml><?xml version="1.0" encoding="utf-8"?>
<p:tagLst xmlns:a="http://schemas.openxmlformats.org/drawingml/2006/main" xmlns:r="http://schemas.openxmlformats.org/officeDocument/2006/relationships" xmlns:p="http://schemas.openxmlformats.org/presentationml/2006/main">
  <p:tag name="TIMESCALVALUEFONT" val="Yes"/>
</p:tagLst>
</file>

<file path=ppt/tags/tag16.xml><?xml version="1.0" encoding="utf-8"?>
<p:tagLst xmlns:a="http://schemas.openxmlformats.org/drawingml/2006/main" xmlns:r="http://schemas.openxmlformats.org/officeDocument/2006/relationships" xmlns:p="http://schemas.openxmlformats.org/presentationml/2006/main">
  <p:tag name="TIMEBAND" val="Timeband"/>
</p:tagLst>
</file>

<file path=ppt/tags/tag17.xml><?xml version="1.0" encoding="utf-8"?>
<p:tagLst xmlns:a="http://schemas.openxmlformats.org/drawingml/2006/main" xmlns:r="http://schemas.openxmlformats.org/officeDocument/2006/relationships" xmlns:p="http://schemas.openxmlformats.org/presentationml/2006/main">
  <p:tag name="TIMESCALVALUEFONT" val="Yes"/>
</p:tagLst>
</file>

<file path=ppt/tags/tag18.xml><?xml version="1.0" encoding="utf-8"?>
<p:tagLst xmlns:a="http://schemas.openxmlformats.org/drawingml/2006/main" xmlns:r="http://schemas.openxmlformats.org/officeDocument/2006/relationships" xmlns:p="http://schemas.openxmlformats.org/presentationml/2006/main">
  <p:tag name="TIMESCALVALUEFONT" val="Yes"/>
</p:tagLst>
</file>

<file path=ppt/tags/tag19.xml><?xml version="1.0" encoding="utf-8"?>
<p:tagLst xmlns:a="http://schemas.openxmlformats.org/drawingml/2006/main" xmlns:r="http://schemas.openxmlformats.org/officeDocument/2006/relationships" xmlns:p="http://schemas.openxmlformats.org/presentationml/2006/main">
  <p:tag name="TIMESCALVALUEFONT" val="Yes"/>
</p:tagLst>
</file>

<file path=ppt/tags/tag2.xml><?xml version="1.0" encoding="utf-8"?>
<p:tagLst xmlns:a="http://schemas.openxmlformats.org/drawingml/2006/main" xmlns:r="http://schemas.openxmlformats.org/officeDocument/2006/relationships" xmlns:p="http://schemas.openxmlformats.org/presentationml/2006/main">
  <p:tag name="TIMEBAND" val="Timeband"/>
</p:tagLst>
</file>

<file path=ppt/tags/tag20.xml><?xml version="1.0" encoding="utf-8"?>
<p:tagLst xmlns:a="http://schemas.openxmlformats.org/drawingml/2006/main" xmlns:r="http://schemas.openxmlformats.org/officeDocument/2006/relationships" xmlns:p="http://schemas.openxmlformats.org/presentationml/2006/main">
  <p:tag name="TIMESCALVALUEFONT" val="Yes"/>
</p:tagLst>
</file>

<file path=ppt/tags/tag21.xml><?xml version="1.0" encoding="utf-8"?>
<p:tagLst xmlns:a="http://schemas.openxmlformats.org/drawingml/2006/main" xmlns:r="http://schemas.openxmlformats.org/officeDocument/2006/relationships" xmlns:p="http://schemas.openxmlformats.org/presentationml/2006/main">
  <p:tag name="TIMESCALVALUEFONT" val="Yes"/>
</p:tagLst>
</file>

<file path=ppt/tags/tag22.xml><?xml version="1.0" encoding="utf-8"?>
<p:tagLst xmlns:a="http://schemas.openxmlformats.org/drawingml/2006/main" xmlns:r="http://schemas.openxmlformats.org/officeDocument/2006/relationships" xmlns:p="http://schemas.openxmlformats.org/presentationml/2006/main">
  <p:tag name="TIMESCALVALUEFONT" val="Yes"/>
</p:tagLst>
</file>

<file path=ppt/tags/tag23.xml><?xml version="1.0" encoding="utf-8"?>
<p:tagLst xmlns:a="http://schemas.openxmlformats.org/drawingml/2006/main" xmlns:r="http://schemas.openxmlformats.org/officeDocument/2006/relationships" xmlns:p="http://schemas.openxmlformats.org/presentationml/2006/main">
  <p:tag name="TIMESCALVALUEFONT" val="Yes"/>
</p:tagLst>
</file>

<file path=ppt/tags/tag3.xml><?xml version="1.0" encoding="utf-8"?>
<p:tagLst xmlns:a="http://schemas.openxmlformats.org/drawingml/2006/main" xmlns:r="http://schemas.openxmlformats.org/officeDocument/2006/relationships" xmlns:p="http://schemas.openxmlformats.org/presentationml/2006/main">
  <p:tag name="TIMESCALVALUEFONT" val="Yes"/>
</p:tagLst>
</file>

<file path=ppt/tags/tag4.xml><?xml version="1.0" encoding="utf-8"?>
<p:tagLst xmlns:a="http://schemas.openxmlformats.org/drawingml/2006/main" xmlns:r="http://schemas.openxmlformats.org/officeDocument/2006/relationships" xmlns:p="http://schemas.openxmlformats.org/presentationml/2006/main">
  <p:tag name="TIMESCALVALUEFONT" val="Yes"/>
</p:tagLst>
</file>

<file path=ppt/tags/tag5.xml><?xml version="1.0" encoding="utf-8"?>
<p:tagLst xmlns:a="http://schemas.openxmlformats.org/drawingml/2006/main" xmlns:r="http://schemas.openxmlformats.org/officeDocument/2006/relationships" xmlns:p="http://schemas.openxmlformats.org/presentationml/2006/main">
  <p:tag name="TIMESCALVALUEFONT" val="Yes"/>
</p:tagLst>
</file>

<file path=ppt/tags/tag6.xml><?xml version="1.0" encoding="utf-8"?>
<p:tagLst xmlns:a="http://schemas.openxmlformats.org/drawingml/2006/main" xmlns:r="http://schemas.openxmlformats.org/officeDocument/2006/relationships" xmlns:p="http://schemas.openxmlformats.org/presentationml/2006/main">
  <p:tag name="TIMESCALVALUEFONT" val="Yes"/>
</p:tagLst>
</file>

<file path=ppt/tags/tag7.xml><?xml version="1.0" encoding="utf-8"?>
<p:tagLst xmlns:a="http://schemas.openxmlformats.org/drawingml/2006/main" xmlns:r="http://schemas.openxmlformats.org/officeDocument/2006/relationships" xmlns:p="http://schemas.openxmlformats.org/presentationml/2006/main">
  <p:tag name="TIMESCALVALUEFONT" val="Yes"/>
</p:tagLst>
</file>

<file path=ppt/tags/tag8.xml><?xml version="1.0" encoding="utf-8"?>
<p:tagLst xmlns:a="http://schemas.openxmlformats.org/drawingml/2006/main" xmlns:r="http://schemas.openxmlformats.org/officeDocument/2006/relationships" xmlns:p="http://schemas.openxmlformats.org/presentationml/2006/main">
  <p:tag name="TIMESCALVALUEFONT" val="Yes"/>
</p:tagLst>
</file>

<file path=ppt/tags/tag9.xml><?xml version="1.0" encoding="utf-8"?>
<p:tagLst xmlns:a="http://schemas.openxmlformats.org/drawingml/2006/main" xmlns:r="http://schemas.openxmlformats.org/officeDocument/2006/relationships" xmlns:p="http://schemas.openxmlformats.org/presentationml/2006/main">
  <p:tag name="MILESTONE9" val="0,114,188,-16747844,False;4/15/1940 12:00:00 AM;French and British troops landed at Narvik, Norway.;False;False;True;False;False;tbDate;9;;11;;10;9;-1;-1;False;110;False;False;False;False;False;188.9423;360.213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610</TotalTime>
  <Words>1416</Words>
  <Application>Microsoft Office PowerPoint</Application>
  <PresentationFormat>Widescreen</PresentationFormat>
  <Paragraphs>56</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 Timeline on the Russian Revolution    1894-1928 </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Day in History April 15</dc:title>
  <dc:creator>Teiss Luap</dc:creator>
  <cp:lastModifiedBy>Lefebvre, Kevin G MCF:EX</cp:lastModifiedBy>
  <cp:revision>39</cp:revision>
  <dcterms:created xsi:type="dcterms:W3CDTF">2012-08-07T16:07:52Z</dcterms:created>
  <dcterms:modified xsi:type="dcterms:W3CDTF">2020-12-14T04:47:05Z</dcterms:modified>
</cp:coreProperties>
</file>