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70" r:id="rId6"/>
    <p:sldId id="260" r:id="rId7"/>
    <p:sldId id="271" r:id="rId8"/>
    <p:sldId id="272" r:id="rId9"/>
    <p:sldId id="267" r:id="rId10"/>
    <p:sldId id="261" r:id="rId11"/>
    <p:sldId id="268" r:id="rId12"/>
    <p:sldId id="262" r:id="rId13"/>
    <p:sldId id="273" r:id="rId14"/>
    <p:sldId id="263" r:id="rId15"/>
    <p:sldId id="264" r:id="rId16"/>
    <p:sldId id="274" r:id="rId17"/>
    <p:sldId id="265" r:id="rId18"/>
    <p:sldId id="266" r:id="rId19"/>
    <p:sldId id="26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62" d="100"/>
          <a:sy n="62" d="100"/>
        </p:scale>
        <p:origin x="1400" y="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8F72AA-5DDF-DD4B-B451-18E159C1466E}" type="datetimeFigureOut">
              <a:rPr lang="en-US" smtClean="0"/>
              <a:pPr/>
              <a:t>9/4/2023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BE39ED-ED3E-CB40-B19D-3718D69F0532}" type="slidenum">
              <a:rPr lang="en-US" smtClean="0"/>
              <a:pPr/>
              <a:t>‹#›</a:t>
            </a:fld>
            <a:endParaRPr lang="en-US"/>
          </a:p>
        </p:txBody>
      </p:sp>
    </p:spTree>
    <p:extLst>
      <p:ext uri="{BB962C8B-B14F-4D97-AF65-F5344CB8AC3E}">
        <p14:creationId xmlns:p14="http://schemas.microsoft.com/office/powerpoint/2010/main" val="20626928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BE39ED-ED3E-CB40-B19D-3718D69F0532}" type="slidenum">
              <a:rPr lang="en-US" smtClean="0"/>
              <a:pPr/>
              <a:t>4</a:t>
            </a:fld>
            <a:endParaRPr lang="en-US"/>
          </a:p>
        </p:txBody>
      </p:sp>
    </p:spTree>
    <p:extLst>
      <p:ext uri="{BB962C8B-B14F-4D97-AF65-F5344CB8AC3E}">
        <p14:creationId xmlns:p14="http://schemas.microsoft.com/office/powerpoint/2010/main" val="4188362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story of </a:t>
            </a:r>
            <a:r>
              <a:rPr lang="en-US" dirty="0" err="1"/>
              <a:t>zorro</a:t>
            </a:r>
            <a:r>
              <a:rPr lang="en-US" dirty="0"/>
              <a:t>,</a:t>
            </a:r>
          </a:p>
          <a:p>
            <a:r>
              <a:rPr lang="en-US" dirty="0"/>
              <a:t>Thinker (cognitive</a:t>
            </a:r>
            <a:r>
              <a:rPr lang="en-US" baseline="0" dirty="0"/>
              <a:t> system) and the Jerk (emotional) – when stressed and too much – the little things put us over the edge – becoming mindful of stress levels</a:t>
            </a:r>
          </a:p>
          <a:p>
            <a:r>
              <a:rPr lang="en-US" baseline="0" dirty="0"/>
              <a:t>Classes – small projects – break it into chunks.</a:t>
            </a:r>
            <a:endParaRPr lang="en-US" dirty="0"/>
          </a:p>
        </p:txBody>
      </p:sp>
      <p:sp>
        <p:nvSpPr>
          <p:cNvPr id="4" name="Slide Number Placeholder 3"/>
          <p:cNvSpPr>
            <a:spLocks noGrp="1"/>
          </p:cNvSpPr>
          <p:nvPr>
            <p:ph type="sldNum" sz="quarter" idx="10"/>
          </p:nvPr>
        </p:nvSpPr>
        <p:spPr/>
        <p:txBody>
          <a:bodyPr/>
          <a:lstStyle/>
          <a:p>
            <a:fld id="{26BE39ED-ED3E-CB40-B19D-3718D69F0532}" type="slidenum">
              <a:rPr lang="en-US" smtClean="0"/>
              <a:pPr/>
              <a:t>14</a:t>
            </a:fld>
            <a:endParaRPr lang="en-US"/>
          </a:p>
        </p:txBody>
      </p:sp>
    </p:spTree>
    <p:extLst>
      <p:ext uri="{BB962C8B-B14F-4D97-AF65-F5344CB8AC3E}">
        <p14:creationId xmlns:p14="http://schemas.microsoft.com/office/powerpoint/2010/main" val="14145341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Common sense is not common action – we all know we should…so why don</a:t>
            </a:r>
            <a:r>
              <a:rPr lang="fr-FR" dirty="0"/>
              <a:t>’</a:t>
            </a:r>
            <a:r>
              <a:rPr lang="en-US" dirty="0"/>
              <a:t>t we? Why</a:t>
            </a:r>
            <a:r>
              <a:rPr lang="en-US" baseline="0" dirty="0"/>
              <a:t> cant we all be positive? Have to work at it!</a:t>
            </a:r>
          </a:p>
          <a:p>
            <a:r>
              <a:rPr lang="en-US" baseline="0" dirty="0"/>
              <a:t>Groups of people were given a plate of cookies – one eat, one don</a:t>
            </a:r>
            <a:r>
              <a:rPr lang="fr-FR" baseline="0" dirty="0"/>
              <a:t>’</a:t>
            </a:r>
            <a:r>
              <a:rPr lang="en-US" baseline="0" dirty="0"/>
              <a:t>t – the don</a:t>
            </a:r>
            <a:r>
              <a:rPr lang="fr-FR" baseline="0" dirty="0"/>
              <a:t>’</a:t>
            </a:r>
            <a:r>
              <a:rPr lang="en-US" baseline="0" dirty="0"/>
              <a:t>t one gave up on </a:t>
            </a:r>
            <a:r>
              <a:rPr lang="en-US" baseline="0" dirty="0" err="1"/>
              <a:t>complexe</a:t>
            </a:r>
            <a:r>
              <a:rPr lang="en-US" baseline="0" dirty="0"/>
              <a:t> puzzle sooner that all other group</a:t>
            </a:r>
          </a:p>
          <a:p>
            <a:r>
              <a:rPr lang="en-US" baseline="0" dirty="0"/>
              <a:t>Take the batteries out of the remote – but leave a book or some marking on the side table. Put the alarm clock on the other side of the room</a:t>
            </a:r>
          </a:p>
          <a:p>
            <a:r>
              <a:rPr lang="en-US" baseline="0" dirty="0"/>
              <a:t>Make it </a:t>
            </a:r>
            <a:r>
              <a:rPr lang="en-US" baseline="0" dirty="0" err="1"/>
              <a:t>visable</a:t>
            </a:r>
            <a:r>
              <a:rPr lang="en-US" baseline="0" dirty="0"/>
              <a:t>. Take away all the time sucks – multi tasking is not effective!</a:t>
            </a:r>
            <a:endParaRPr lang="en-US" dirty="0"/>
          </a:p>
        </p:txBody>
      </p:sp>
      <p:sp>
        <p:nvSpPr>
          <p:cNvPr id="4" name="Slide Number Placeholder 3"/>
          <p:cNvSpPr>
            <a:spLocks noGrp="1"/>
          </p:cNvSpPr>
          <p:nvPr>
            <p:ph type="sldNum" sz="quarter" idx="10"/>
          </p:nvPr>
        </p:nvSpPr>
        <p:spPr/>
        <p:txBody>
          <a:bodyPr/>
          <a:lstStyle/>
          <a:p>
            <a:fld id="{26BE39ED-ED3E-CB40-B19D-3718D69F0532}" type="slidenum">
              <a:rPr lang="en-US" smtClean="0"/>
              <a:pPr/>
              <a:t>15</a:t>
            </a:fld>
            <a:endParaRPr lang="en-US"/>
          </a:p>
        </p:txBody>
      </p:sp>
    </p:spTree>
    <p:extLst>
      <p:ext uri="{BB962C8B-B14F-4D97-AF65-F5344CB8AC3E}">
        <p14:creationId xmlns:p14="http://schemas.microsoft.com/office/powerpoint/2010/main" val="29256864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Common sense is not common action – we all know we should…so why don</a:t>
            </a:r>
            <a:r>
              <a:rPr lang="fr-FR" dirty="0"/>
              <a:t>’</a:t>
            </a:r>
            <a:r>
              <a:rPr lang="en-US" dirty="0"/>
              <a:t>t we? Why</a:t>
            </a:r>
            <a:r>
              <a:rPr lang="en-US" baseline="0" dirty="0"/>
              <a:t> cant we all be positive? Have to work at it!</a:t>
            </a:r>
          </a:p>
          <a:p>
            <a:r>
              <a:rPr lang="en-US" baseline="0" dirty="0"/>
              <a:t>Groups of people were given a plate of cookies – one eat, one don</a:t>
            </a:r>
            <a:r>
              <a:rPr lang="fr-FR" baseline="0" dirty="0"/>
              <a:t>’</a:t>
            </a:r>
            <a:r>
              <a:rPr lang="en-US" baseline="0" dirty="0"/>
              <a:t>t – the don</a:t>
            </a:r>
            <a:r>
              <a:rPr lang="fr-FR" baseline="0" dirty="0"/>
              <a:t>’</a:t>
            </a:r>
            <a:r>
              <a:rPr lang="en-US" baseline="0" dirty="0"/>
              <a:t>t one gave up on </a:t>
            </a:r>
            <a:r>
              <a:rPr lang="en-US" baseline="0" dirty="0" err="1"/>
              <a:t>complexe</a:t>
            </a:r>
            <a:r>
              <a:rPr lang="en-US" baseline="0" dirty="0"/>
              <a:t> puzzle sooner that all other group</a:t>
            </a:r>
          </a:p>
          <a:p>
            <a:r>
              <a:rPr lang="en-US" baseline="0" dirty="0"/>
              <a:t>Take the batteries out of the remote – but leave a book or some marking on the side table. Put the alarm clock on the other side of the room</a:t>
            </a:r>
          </a:p>
          <a:p>
            <a:r>
              <a:rPr lang="en-US" baseline="0" dirty="0"/>
              <a:t>Make it </a:t>
            </a:r>
            <a:r>
              <a:rPr lang="en-US" baseline="0" dirty="0" err="1"/>
              <a:t>visable</a:t>
            </a:r>
            <a:r>
              <a:rPr lang="en-US" baseline="0" dirty="0"/>
              <a:t>. Take away all the time sucks – multi tasking is not effective!</a:t>
            </a:r>
            <a:endParaRPr lang="en-US" dirty="0"/>
          </a:p>
        </p:txBody>
      </p:sp>
      <p:sp>
        <p:nvSpPr>
          <p:cNvPr id="4" name="Slide Number Placeholder 3"/>
          <p:cNvSpPr>
            <a:spLocks noGrp="1"/>
          </p:cNvSpPr>
          <p:nvPr>
            <p:ph type="sldNum" sz="quarter" idx="10"/>
          </p:nvPr>
        </p:nvSpPr>
        <p:spPr/>
        <p:txBody>
          <a:bodyPr/>
          <a:lstStyle/>
          <a:p>
            <a:fld id="{26BE39ED-ED3E-CB40-B19D-3718D69F0532}" type="slidenum">
              <a:rPr lang="en-US" smtClean="0"/>
              <a:pPr/>
              <a:t>16</a:t>
            </a:fld>
            <a:endParaRPr lang="en-US"/>
          </a:p>
        </p:txBody>
      </p:sp>
    </p:spTree>
    <p:extLst>
      <p:ext uri="{BB962C8B-B14F-4D97-AF65-F5344CB8AC3E}">
        <p14:creationId xmlns:p14="http://schemas.microsoft.com/office/powerpoint/2010/main" val="29256864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Partner</a:t>
            </a:r>
            <a:r>
              <a:rPr lang="en-US" baseline="0" dirty="0"/>
              <a:t> up – arrange your chairs facing each other – without talking – one partner raise your hand – this partner is it – make the other person smile.</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Just takes one person to have an influence – the behaviors we exhibit are the ones our students mirror back.</a:t>
            </a:r>
          </a:p>
          <a:p>
            <a:r>
              <a:rPr lang="en-US" baseline="0" dirty="0"/>
              <a:t>Smile in the hallway. Say hi to students. </a:t>
            </a:r>
          </a:p>
          <a:p>
            <a:r>
              <a:rPr lang="en-US" baseline="0" dirty="0"/>
              <a:t>Get outside – take a walk with your colleagues or students</a:t>
            </a:r>
          </a:p>
          <a:p>
            <a:r>
              <a:rPr lang="en-US" baseline="0" dirty="0"/>
              <a:t>Remember when jar…</a:t>
            </a:r>
          </a:p>
          <a:p>
            <a:endParaRPr lang="en-US" dirty="0"/>
          </a:p>
        </p:txBody>
      </p:sp>
      <p:sp>
        <p:nvSpPr>
          <p:cNvPr id="4" name="Slide Number Placeholder 3"/>
          <p:cNvSpPr>
            <a:spLocks noGrp="1"/>
          </p:cNvSpPr>
          <p:nvPr>
            <p:ph type="sldNum" sz="quarter" idx="10"/>
          </p:nvPr>
        </p:nvSpPr>
        <p:spPr/>
        <p:txBody>
          <a:bodyPr/>
          <a:lstStyle/>
          <a:p>
            <a:fld id="{26BE39ED-ED3E-CB40-B19D-3718D69F0532}" type="slidenum">
              <a:rPr lang="en-US" smtClean="0"/>
              <a:pPr/>
              <a:t>18</a:t>
            </a:fld>
            <a:endParaRPr lang="en-US"/>
          </a:p>
        </p:txBody>
      </p:sp>
    </p:spTree>
    <p:extLst>
      <p:ext uri="{BB962C8B-B14F-4D97-AF65-F5344CB8AC3E}">
        <p14:creationId xmlns:p14="http://schemas.microsoft.com/office/powerpoint/2010/main" val="2845440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BE39ED-ED3E-CB40-B19D-3718D69F0532}" type="slidenum">
              <a:rPr lang="en-US" smtClean="0"/>
              <a:pPr/>
              <a:t>19</a:t>
            </a:fld>
            <a:endParaRPr lang="en-US"/>
          </a:p>
        </p:txBody>
      </p:sp>
    </p:spTree>
    <p:extLst>
      <p:ext uri="{BB962C8B-B14F-4D97-AF65-F5344CB8AC3E}">
        <p14:creationId xmlns:p14="http://schemas.microsoft.com/office/powerpoint/2010/main" val="2845440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BE39ED-ED3E-CB40-B19D-3718D69F0532}" type="slidenum">
              <a:rPr lang="en-US" smtClean="0"/>
              <a:pPr/>
              <a:t>5</a:t>
            </a:fld>
            <a:endParaRPr lang="en-US"/>
          </a:p>
        </p:txBody>
      </p:sp>
    </p:spTree>
    <p:extLst>
      <p:ext uri="{BB962C8B-B14F-4D97-AF65-F5344CB8AC3E}">
        <p14:creationId xmlns:p14="http://schemas.microsoft.com/office/powerpoint/2010/main" val="418836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Reality of age – group of 75 year old</a:t>
            </a:r>
            <a:r>
              <a:rPr lang="en-US" baseline="0" dirty="0"/>
              <a:t> men sent a retreat center– and created a world where they were 55 again (dress and act, activities, food, conversations, movies, </a:t>
            </a:r>
            <a:r>
              <a:rPr lang="en-US" baseline="0" dirty="0" err="1"/>
              <a:t>tv</a:t>
            </a:r>
            <a:r>
              <a:rPr lang="en-US" baseline="0" dirty="0"/>
              <a:t>) tested pre and post on a series of test – strength, memory, cognition, hearing and sight – all performed significantly better – pictures – looked an average of 3 years younger. The thought  - body believed.</a:t>
            </a:r>
          </a:p>
          <a:p>
            <a:endParaRPr lang="en-US" baseline="0" dirty="0"/>
          </a:p>
          <a:p>
            <a:r>
              <a:rPr lang="en-US" baseline="0" dirty="0"/>
              <a:t>Cleaning the playroom - </a:t>
            </a:r>
          </a:p>
          <a:p>
            <a:endParaRPr lang="en-US" dirty="0"/>
          </a:p>
        </p:txBody>
      </p:sp>
      <p:sp>
        <p:nvSpPr>
          <p:cNvPr id="4" name="Slide Number Placeholder 3"/>
          <p:cNvSpPr>
            <a:spLocks noGrp="1"/>
          </p:cNvSpPr>
          <p:nvPr>
            <p:ph type="sldNum" sz="quarter" idx="10"/>
          </p:nvPr>
        </p:nvSpPr>
        <p:spPr/>
        <p:txBody>
          <a:bodyPr/>
          <a:lstStyle/>
          <a:p>
            <a:fld id="{26BE39ED-ED3E-CB40-B19D-3718D69F0532}" type="slidenum">
              <a:rPr lang="en-US" smtClean="0"/>
              <a:pPr/>
              <a:t>6</a:t>
            </a:fld>
            <a:endParaRPr lang="en-US"/>
          </a:p>
        </p:txBody>
      </p:sp>
    </p:spTree>
    <p:extLst>
      <p:ext uri="{BB962C8B-B14F-4D97-AF65-F5344CB8AC3E}">
        <p14:creationId xmlns:p14="http://schemas.microsoft.com/office/powerpoint/2010/main" val="3910051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Reality of age – group of 75 year old</a:t>
            </a:r>
            <a:r>
              <a:rPr lang="en-US" baseline="0" dirty="0"/>
              <a:t> men sent a retreat center– and created a world where they were 55 again (dress and act, activities, food, conversations, movies, </a:t>
            </a:r>
            <a:r>
              <a:rPr lang="en-US" baseline="0" dirty="0" err="1"/>
              <a:t>tv</a:t>
            </a:r>
            <a:r>
              <a:rPr lang="en-US" baseline="0" dirty="0"/>
              <a:t>) tested pre and post on a series of test – strength, memory, cognition, hearing and sight – all performed significantly better – pictures – looked an average of 3 years younger. The thought  - body believed.</a:t>
            </a:r>
          </a:p>
          <a:p>
            <a:endParaRPr lang="en-US" baseline="0" dirty="0"/>
          </a:p>
          <a:p>
            <a:r>
              <a:rPr lang="en-US" baseline="0" dirty="0"/>
              <a:t>Cleaning the playroom - </a:t>
            </a:r>
          </a:p>
          <a:p>
            <a:endParaRPr lang="en-US" dirty="0"/>
          </a:p>
        </p:txBody>
      </p:sp>
      <p:sp>
        <p:nvSpPr>
          <p:cNvPr id="4" name="Slide Number Placeholder 3"/>
          <p:cNvSpPr>
            <a:spLocks noGrp="1"/>
          </p:cNvSpPr>
          <p:nvPr>
            <p:ph type="sldNum" sz="quarter" idx="10"/>
          </p:nvPr>
        </p:nvSpPr>
        <p:spPr/>
        <p:txBody>
          <a:bodyPr/>
          <a:lstStyle/>
          <a:p>
            <a:fld id="{26BE39ED-ED3E-CB40-B19D-3718D69F0532}" type="slidenum">
              <a:rPr lang="en-US" smtClean="0"/>
              <a:pPr/>
              <a:t>7</a:t>
            </a:fld>
            <a:endParaRPr lang="en-US"/>
          </a:p>
        </p:txBody>
      </p:sp>
    </p:spTree>
    <p:extLst>
      <p:ext uri="{BB962C8B-B14F-4D97-AF65-F5344CB8AC3E}">
        <p14:creationId xmlns:p14="http://schemas.microsoft.com/office/powerpoint/2010/main" val="3910051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Reality of age – group of 75 year old</a:t>
            </a:r>
            <a:r>
              <a:rPr lang="en-US" baseline="0" dirty="0"/>
              <a:t> men sent a retreat center– and created a world where they were 55 again (dress and act, activities, food, conversations, movies, </a:t>
            </a:r>
            <a:r>
              <a:rPr lang="en-US" baseline="0" dirty="0" err="1"/>
              <a:t>tv</a:t>
            </a:r>
            <a:r>
              <a:rPr lang="en-US" baseline="0" dirty="0"/>
              <a:t>) tested pre and post on a series of test – strength, memory, cognition, hearing and sight – all performed significantly better – pictures – looked an average of 3 years younger. The thought  - body believed.</a:t>
            </a:r>
          </a:p>
          <a:p>
            <a:endParaRPr lang="en-US" baseline="0" dirty="0"/>
          </a:p>
          <a:p>
            <a:r>
              <a:rPr lang="en-US" baseline="0" dirty="0"/>
              <a:t>Cleaning the playroom - </a:t>
            </a:r>
          </a:p>
          <a:p>
            <a:endParaRPr lang="en-US" dirty="0"/>
          </a:p>
        </p:txBody>
      </p:sp>
      <p:sp>
        <p:nvSpPr>
          <p:cNvPr id="4" name="Slide Number Placeholder 3"/>
          <p:cNvSpPr>
            <a:spLocks noGrp="1"/>
          </p:cNvSpPr>
          <p:nvPr>
            <p:ph type="sldNum" sz="quarter" idx="10"/>
          </p:nvPr>
        </p:nvSpPr>
        <p:spPr/>
        <p:txBody>
          <a:bodyPr/>
          <a:lstStyle/>
          <a:p>
            <a:fld id="{26BE39ED-ED3E-CB40-B19D-3718D69F0532}" type="slidenum">
              <a:rPr lang="en-US" smtClean="0"/>
              <a:pPr/>
              <a:t>8</a:t>
            </a:fld>
            <a:endParaRPr lang="en-US"/>
          </a:p>
        </p:txBody>
      </p:sp>
    </p:spTree>
    <p:extLst>
      <p:ext uri="{BB962C8B-B14F-4D97-AF65-F5344CB8AC3E}">
        <p14:creationId xmlns:p14="http://schemas.microsoft.com/office/powerpoint/2010/main" val="3910051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 a lens activity…  get students to</a:t>
            </a:r>
            <a:r>
              <a:rPr lang="en-US" baseline="0" dirty="0"/>
              <a:t> walk around the room and seek out everything in the room that is red. Then they have to face a partner, close their eyes (or keep open) and state everything that is blue.  Discuss how this relates to the lens through which you view the world.  Want to scan for the positive, not the negative. We will see either one. </a:t>
            </a:r>
            <a:endParaRPr lang="en-US" dirty="0"/>
          </a:p>
        </p:txBody>
      </p:sp>
      <p:sp>
        <p:nvSpPr>
          <p:cNvPr id="4" name="Slide Number Placeholder 3"/>
          <p:cNvSpPr>
            <a:spLocks noGrp="1"/>
          </p:cNvSpPr>
          <p:nvPr>
            <p:ph type="sldNum" sz="quarter" idx="10"/>
          </p:nvPr>
        </p:nvSpPr>
        <p:spPr/>
        <p:txBody>
          <a:bodyPr/>
          <a:lstStyle/>
          <a:p>
            <a:fld id="{26BE39ED-ED3E-CB40-B19D-3718D69F0532}" type="slidenum">
              <a:rPr lang="en-US" smtClean="0"/>
              <a:pPr/>
              <a:t>9</a:t>
            </a:fld>
            <a:endParaRPr lang="en-US"/>
          </a:p>
        </p:txBody>
      </p:sp>
    </p:spTree>
    <p:extLst>
      <p:ext uri="{BB962C8B-B14F-4D97-AF65-F5344CB8AC3E}">
        <p14:creationId xmlns:p14="http://schemas.microsoft.com/office/powerpoint/2010/main" val="3874313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Played </a:t>
            </a:r>
            <a:r>
              <a:rPr lang="en-US" dirty="0" err="1"/>
              <a:t>tetris</a:t>
            </a:r>
            <a:r>
              <a:rPr lang="en-US" dirty="0"/>
              <a:t> for multiple hours – three days in a row – in</a:t>
            </a:r>
            <a:r>
              <a:rPr lang="en-US" baseline="0" dirty="0"/>
              <a:t> the following days participants literally </a:t>
            </a:r>
            <a:r>
              <a:rPr lang="en-US" baseline="0" dirty="0" err="1"/>
              <a:t>couldn</a:t>
            </a:r>
            <a:r>
              <a:rPr lang="fr-FR" baseline="0" dirty="0"/>
              <a:t>’</a:t>
            </a:r>
            <a:r>
              <a:rPr lang="en-US" baseline="0" dirty="0"/>
              <a:t>t stop seeing falling shapes </a:t>
            </a:r>
          </a:p>
          <a:p>
            <a:r>
              <a:rPr lang="en-US" baseline="0" dirty="0"/>
              <a:t>Seeing pregnant people or that new car you are looking for</a:t>
            </a:r>
          </a:p>
          <a:p>
            <a:r>
              <a:rPr lang="en-US" baseline="0" dirty="0"/>
              <a:t>English teachers always looking for </a:t>
            </a:r>
            <a:r>
              <a:rPr lang="en-US" baseline="0" dirty="0" err="1"/>
              <a:t>gramatical</a:t>
            </a:r>
            <a:r>
              <a:rPr lang="en-US" baseline="0" dirty="0"/>
              <a:t> errors?</a:t>
            </a:r>
          </a:p>
          <a:p>
            <a:r>
              <a:rPr lang="en-US" baseline="0" dirty="0"/>
              <a:t>Breakdancing bear video</a:t>
            </a:r>
          </a:p>
          <a:p>
            <a:r>
              <a:rPr lang="en-US" baseline="0" dirty="0"/>
              <a:t>We retain 1 out of every 100 pieces of information – what do you “Choose” to see?</a:t>
            </a:r>
          </a:p>
        </p:txBody>
      </p:sp>
      <p:sp>
        <p:nvSpPr>
          <p:cNvPr id="4" name="Slide Number Placeholder 3"/>
          <p:cNvSpPr>
            <a:spLocks noGrp="1"/>
          </p:cNvSpPr>
          <p:nvPr>
            <p:ph type="sldNum" sz="quarter" idx="10"/>
          </p:nvPr>
        </p:nvSpPr>
        <p:spPr/>
        <p:txBody>
          <a:bodyPr/>
          <a:lstStyle/>
          <a:p>
            <a:fld id="{26BE39ED-ED3E-CB40-B19D-3718D69F0532}" type="slidenum">
              <a:rPr lang="en-US" smtClean="0"/>
              <a:pPr/>
              <a:t>10</a:t>
            </a:fld>
            <a:endParaRPr lang="en-US"/>
          </a:p>
        </p:txBody>
      </p:sp>
    </p:spTree>
    <p:extLst>
      <p:ext uri="{BB962C8B-B14F-4D97-AF65-F5344CB8AC3E}">
        <p14:creationId xmlns:p14="http://schemas.microsoft.com/office/powerpoint/2010/main" val="2641876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Micheal</a:t>
            </a:r>
            <a:r>
              <a:rPr lang="en-US" baseline="0" dirty="0"/>
              <a:t> Jordan, 50 people in a bank – one shot in the arm. Lucky or unlucky?  I was lucky that only shot in the arm; I was lucky that no one else got hurt. Or, I was unlucky, I was only one shot out of 50 people. </a:t>
            </a:r>
          </a:p>
        </p:txBody>
      </p:sp>
      <p:sp>
        <p:nvSpPr>
          <p:cNvPr id="4" name="Slide Number Placeholder 3"/>
          <p:cNvSpPr>
            <a:spLocks noGrp="1"/>
          </p:cNvSpPr>
          <p:nvPr>
            <p:ph type="sldNum" sz="quarter" idx="10"/>
          </p:nvPr>
        </p:nvSpPr>
        <p:spPr/>
        <p:txBody>
          <a:bodyPr/>
          <a:lstStyle/>
          <a:p>
            <a:fld id="{26BE39ED-ED3E-CB40-B19D-3718D69F0532}" type="slidenum">
              <a:rPr lang="en-US" smtClean="0"/>
              <a:pPr/>
              <a:t>12</a:t>
            </a:fld>
            <a:endParaRPr lang="en-US"/>
          </a:p>
        </p:txBody>
      </p:sp>
    </p:spTree>
    <p:extLst>
      <p:ext uri="{BB962C8B-B14F-4D97-AF65-F5344CB8AC3E}">
        <p14:creationId xmlns:p14="http://schemas.microsoft.com/office/powerpoint/2010/main" val="3970844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Micheal</a:t>
            </a:r>
            <a:r>
              <a:rPr lang="en-US" baseline="0" dirty="0"/>
              <a:t> Jordan, 50 people in a bank – one shot in the arm. Lucky or unlucky?  I was lucky that only shot in the arm; I was lucky that no one else got hurt. Or, I was unlucky, I was only one shot out of 50 people. </a:t>
            </a:r>
          </a:p>
        </p:txBody>
      </p:sp>
      <p:sp>
        <p:nvSpPr>
          <p:cNvPr id="4" name="Slide Number Placeholder 3"/>
          <p:cNvSpPr>
            <a:spLocks noGrp="1"/>
          </p:cNvSpPr>
          <p:nvPr>
            <p:ph type="sldNum" sz="quarter" idx="10"/>
          </p:nvPr>
        </p:nvSpPr>
        <p:spPr/>
        <p:txBody>
          <a:bodyPr/>
          <a:lstStyle/>
          <a:p>
            <a:fld id="{26BE39ED-ED3E-CB40-B19D-3718D69F0532}" type="slidenum">
              <a:rPr lang="en-US" smtClean="0"/>
              <a:pPr/>
              <a:t>13</a:t>
            </a:fld>
            <a:endParaRPr lang="en-US"/>
          </a:p>
        </p:txBody>
      </p:sp>
    </p:spTree>
    <p:extLst>
      <p:ext uri="{BB962C8B-B14F-4D97-AF65-F5344CB8AC3E}">
        <p14:creationId xmlns:p14="http://schemas.microsoft.com/office/powerpoint/2010/main" val="39708443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9/4/2023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pPr/>
              <a:t>9/4/2023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pPr/>
              <a:t>9/4/2023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pPr/>
              <a:t>9/4/2023</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9/4/2023</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9/4/2023</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pPr/>
              <a:t>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9/4/2023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pPr/>
              <a:t>9/4/2023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9/4/2023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a:p>
            <a:pPr lvl="4"/>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9/4/2023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a:p>
            <a:pPr lvl="4"/>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pPr/>
              <a:t>9/4/2023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a:p>
            <a:pPr lvl="4"/>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pPr/>
              <a:t>9/4/2023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pPr/>
              <a:t>9/4/2023</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ae-ypgdd5-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youtube.com/watch?v=9Z-eG7z6Kqw"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AD7L_O4PzK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Kp-qzIvG2XI"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TBRy3QrRGFI" TargetMode="External"/><Relationship Id="rId2" Type="http://schemas.openxmlformats.org/officeDocument/2006/relationships/hyperlink" Target="https://youtu.be/GXy__kBVq1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WKov3EqClH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Happiness Advantage</a:t>
            </a:r>
          </a:p>
        </p:txBody>
      </p:sp>
      <p:sp>
        <p:nvSpPr>
          <p:cNvPr id="3" name="Subtitle 2"/>
          <p:cNvSpPr>
            <a:spLocks noGrp="1"/>
          </p:cNvSpPr>
          <p:nvPr>
            <p:ph type="subTitle" idx="1"/>
          </p:nvPr>
        </p:nvSpPr>
        <p:spPr/>
        <p:txBody>
          <a:bodyPr/>
          <a:lstStyle/>
          <a:p>
            <a:r>
              <a:rPr lang="en-US" dirty="0"/>
              <a:t>Princess Margaret Secondary </a:t>
            </a:r>
          </a:p>
          <a:p>
            <a:r>
              <a:rPr lang="en-US" dirty="0"/>
              <a:t>The Brain Works Better at Happy! </a:t>
            </a:r>
          </a:p>
        </p:txBody>
      </p:sp>
    </p:spTree>
    <p:extLst>
      <p:ext uri="{BB962C8B-B14F-4D97-AF65-F5344CB8AC3E}">
        <p14:creationId xmlns:p14="http://schemas.microsoft.com/office/powerpoint/2010/main" val="1981556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Tetris Effect</a:t>
            </a:r>
          </a:p>
        </p:txBody>
      </p:sp>
      <p:sp>
        <p:nvSpPr>
          <p:cNvPr id="3" name="Content Placeholder 2"/>
          <p:cNvSpPr>
            <a:spLocks noGrp="1"/>
          </p:cNvSpPr>
          <p:nvPr>
            <p:ph idx="1"/>
          </p:nvPr>
        </p:nvSpPr>
        <p:spPr>
          <a:xfrm>
            <a:off x="779463" y="1425387"/>
            <a:ext cx="7583487" cy="5049503"/>
          </a:xfrm>
        </p:spPr>
        <p:txBody>
          <a:bodyPr>
            <a:normAutofit fontScale="92500" lnSpcReduction="20000"/>
          </a:bodyPr>
          <a:lstStyle/>
          <a:p>
            <a:r>
              <a:rPr lang="en-US" dirty="0">
                <a:solidFill>
                  <a:schemeClr val="tx1"/>
                </a:solidFill>
              </a:rPr>
              <a:t>Repeated exposure creates new neural pathways that warps the way you view real life situations</a:t>
            </a:r>
          </a:p>
          <a:p>
            <a:r>
              <a:rPr lang="en-US" dirty="0">
                <a:solidFill>
                  <a:schemeClr val="tx1"/>
                </a:solidFill>
              </a:rPr>
              <a:t>See what we are trained or “want” to see – Lawyers will go home and argue with kids/spouses. Accountant once made a spreadsheet of all of his wife’s drawbacks. </a:t>
            </a:r>
          </a:p>
          <a:p>
            <a:r>
              <a:rPr lang="en-US" dirty="0">
                <a:solidFill>
                  <a:schemeClr val="tx1"/>
                </a:solidFill>
              </a:rPr>
              <a:t>Train your brain to see the positive</a:t>
            </a:r>
          </a:p>
          <a:p>
            <a:pPr lvl="1"/>
            <a:r>
              <a:rPr lang="en-US" dirty="0">
                <a:solidFill>
                  <a:schemeClr val="tx1"/>
                </a:solidFill>
              </a:rPr>
              <a:t>Pick up on more positive and feel better</a:t>
            </a:r>
          </a:p>
          <a:p>
            <a:pPr lvl="1"/>
            <a:r>
              <a:rPr lang="en-US" dirty="0">
                <a:solidFill>
                  <a:schemeClr val="tx1"/>
                </a:solidFill>
              </a:rPr>
              <a:t>Become more grateful</a:t>
            </a:r>
          </a:p>
          <a:p>
            <a:pPr lvl="1"/>
            <a:r>
              <a:rPr lang="en-US" dirty="0">
                <a:solidFill>
                  <a:schemeClr val="tx1"/>
                </a:solidFill>
              </a:rPr>
              <a:t>You will expect more positive outcomes</a:t>
            </a:r>
          </a:p>
          <a:p>
            <a:r>
              <a:rPr lang="en-US" dirty="0">
                <a:solidFill>
                  <a:schemeClr val="tx1"/>
                </a:solidFill>
              </a:rPr>
              <a:t>Feel Good List</a:t>
            </a:r>
          </a:p>
          <a:p>
            <a:r>
              <a:rPr lang="en-US" dirty="0">
                <a:solidFill>
                  <a:schemeClr val="tx1"/>
                </a:solidFill>
                <a:hlinkClick r:id="rId3"/>
              </a:rPr>
              <a:t>http://www.youtube.com/watch?v=ae-ypgdd5-8</a:t>
            </a:r>
            <a:r>
              <a:rPr lang="en-US" dirty="0">
                <a:solidFill>
                  <a:schemeClr val="tx1"/>
                </a:solidFill>
              </a:rPr>
              <a:t>   Shawn Anchor (0:50-5:32)</a:t>
            </a:r>
          </a:p>
          <a:p>
            <a:r>
              <a:rPr lang="en-US" dirty="0">
                <a:solidFill>
                  <a:schemeClr val="tx1"/>
                </a:solidFill>
                <a:hlinkClick r:id="rId4"/>
              </a:rPr>
              <a:t>https://www.youtube.com/watch?v=9Z-eG7z6Kqw</a:t>
            </a:r>
            <a:r>
              <a:rPr lang="en-US" dirty="0">
                <a:solidFill>
                  <a:schemeClr val="tx1"/>
                </a:solidFill>
              </a:rPr>
              <a:t> Tetris Effect – </a:t>
            </a:r>
          </a:p>
          <a:p>
            <a:endParaRPr lang="en-US" dirty="0">
              <a:solidFill>
                <a:schemeClr val="tx1"/>
              </a:solidFill>
            </a:endParaRPr>
          </a:p>
        </p:txBody>
      </p:sp>
    </p:spTree>
    <p:extLst>
      <p:ext uri="{BB962C8B-B14F-4D97-AF65-F5344CB8AC3E}">
        <p14:creationId xmlns:p14="http://schemas.microsoft.com/office/powerpoint/2010/main" val="2139917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Batman ethan.jpg"/>
          <p:cNvPicPr>
            <a:picLocks noGrp="1" noChangeAspect="1"/>
          </p:cNvPicPr>
          <p:nvPr>
            <p:ph idx="1"/>
          </p:nvPr>
        </p:nvPicPr>
        <p:blipFill>
          <a:blip r:embed="rId2"/>
          <a:srcRect l="-70694" r="-70694"/>
          <a:stretch>
            <a:fillRect/>
          </a:stretch>
        </p:blipFill>
        <p:spPr>
          <a:xfrm>
            <a:off x="-699805" y="524050"/>
            <a:ext cx="10254516" cy="5691384"/>
          </a:xfrm>
        </p:spPr>
      </p:pic>
    </p:spTree>
    <p:extLst>
      <p:ext uri="{BB962C8B-B14F-4D97-AF65-F5344CB8AC3E}">
        <p14:creationId xmlns:p14="http://schemas.microsoft.com/office/powerpoint/2010/main" val="2279518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Falling Up</a:t>
            </a:r>
          </a:p>
        </p:txBody>
      </p:sp>
      <p:sp>
        <p:nvSpPr>
          <p:cNvPr id="3" name="Content Placeholder 2"/>
          <p:cNvSpPr>
            <a:spLocks noGrp="1"/>
          </p:cNvSpPr>
          <p:nvPr>
            <p:ph idx="1"/>
          </p:nvPr>
        </p:nvSpPr>
        <p:spPr>
          <a:xfrm>
            <a:off x="779463" y="2197100"/>
            <a:ext cx="7583487" cy="4208930"/>
          </a:xfrm>
        </p:spPr>
        <p:txBody>
          <a:bodyPr/>
          <a:lstStyle/>
          <a:p>
            <a:r>
              <a:rPr lang="en-US" dirty="0">
                <a:solidFill>
                  <a:schemeClr val="tx1"/>
                </a:solidFill>
              </a:rPr>
              <a:t>The ability to move up NOT despite the setbacks, but because of them</a:t>
            </a:r>
          </a:p>
          <a:p>
            <a:r>
              <a:rPr lang="en-US" dirty="0">
                <a:solidFill>
                  <a:schemeClr val="tx1"/>
                </a:solidFill>
              </a:rPr>
              <a:t>Overcome small challenges to develop critical skills (problem solving)</a:t>
            </a:r>
          </a:p>
          <a:p>
            <a:r>
              <a:rPr lang="en-US" dirty="0">
                <a:solidFill>
                  <a:schemeClr val="tx1"/>
                </a:solidFill>
              </a:rPr>
              <a:t>Seeing the opportunity</a:t>
            </a:r>
          </a:p>
        </p:txBody>
      </p:sp>
    </p:spTree>
    <p:extLst>
      <p:ext uri="{BB962C8B-B14F-4D97-AF65-F5344CB8AC3E}">
        <p14:creationId xmlns:p14="http://schemas.microsoft.com/office/powerpoint/2010/main" val="779387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Falling Up</a:t>
            </a:r>
          </a:p>
        </p:txBody>
      </p:sp>
      <p:sp>
        <p:nvSpPr>
          <p:cNvPr id="3" name="Content Placeholder 2"/>
          <p:cNvSpPr>
            <a:spLocks noGrp="1"/>
          </p:cNvSpPr>
          <p:nvPr>
            <p:ph idx="1"/>
          </p:nvPr>
        </p:nvSpPr>
        <p:spPr>
          <a:xfrm>
            <a:off x="779463" y="1481070"/>
            <a:ext cx="7583487" cy="3228842"/>
          </a:xfrm>
        </p:spPr>
        <p:txBody>
          <a:bodyPr/>
          <a:lstStyle/>
          <a:p>
            <a:r>
              <a:rPr lang="en-US" dirty="0"/>
              <a:t>Michael Jordan – Very resilient</a:t>
            </a:r>
          </a:p>
          <a:p>
            <a:r>
              <a:rPr lang="en-US" dirty="0"/>
              <a:t>Scenario: Discussion for students – There are 50 people in a bank with you – as a robber leaves he shoots one person in the arm – YOU. </a:t>
            </a:r>
          </a:p>
          <a:p>
            <a:pPr>
              <a:buNone/>
            </a:pPr>
            <a:r>
              <a:rPr lang="en-US" dirty="0"/>
              <a:t>Discussion: Are you Lucky or unlucky</a:t>
            </a:r>
          </a:p>
        </p:txBody>
      </p:sp>
      <p:sp>
        <p:nvSpPr>
          <p:cNvPr id="7" name="Content Placeholder 2"/>
          <p:cNvSpPr txBox="1">
            <a:spLocks/>
          </p:cNvSpPr>
          <p:nvPr/>
        </p:nvSpPr>
        <p:spPr>
          <a:xfrm>
            <a:off x="4377769" y="4134052"/>
            <a:ext cx="4549651" cy="2148087"/>
          </a:xfrm>
          <a:prstGeom prst="rect">
            <a:avLst/>
          </a:prstGeom>
        </p:spPr>
        <p:txBody>
          <a:bodyPr vert="horz" lIns="91440" tIns="45720" rIns="91440" bIns="45720" rtlCol="0">
            <a:normAutofit/>
          </a:bodyPr>
          <a:lstStyle/>
          <a:p>
            <a:pPr>
              <a:buNone/>
            </a:pPr>
            <a:r>
              <a:rPr lang="en-US" sz="2400" dirty="0"/>
              <a:t>I was lucky that only shot in the arm; I was lucky that no one else got hurt. Or, I was unlucky, I was only one shot out of 50 people</a:t>
            </a:r>
          </a:p>
        </p:txBody>
      </p:sp>
      <p:pic>
        <p:nvPicPr>
          <p:cNvPr id="8" name="Picture 7" descr="bank robber pic.jpg"/>
          <p:cNvPicPr>
            <a:picLocks noChangeAspect="1"/>
          </p:cNvPicPr>
          <p:nvPr/>
        </p:nvPicPr>
        <p:blipFill>
          <a:blip r:embed="rId3"/>
          <a:stretch>
            <a:fillRect/>
          </a:stretch>
        </p:blipFill>
        <p:spPr>
          <a:xfrm>
            <a:off x="514247" y="4102599"/>
            <a:ext cx="3606800" cy="2260600"/>
          </a:xfrm>
          <a:prstGeom prst="rect">
            <a:avLst/>
          </a:prstGeom>
        </p:spPr>
      </p:pic>
    </p:spTree>
    <p:extLst>
      <p:ext uri="{BB962C8B-B14F-4D97-AF65-F5344CB8AC3E}">
        <p14:creationId xmlns:p14="http://schemas.microsoft.com/office/powerpoint/2010/main" val="77938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Zorro Circle</a:t>
            </a:r>
          </a:p>
        </p:txBody>
      </p:sp>
      <p:sp>
        <p:nvSpPr>
          <p:cNvPr id="3" name="Content Placeholder 2"/>
          <p:cNvSpPr>
            <a:spLocks noGrp="1"/>
          </p:cNvSpPr>
          <p:nvPr>
            <p:ph idx="1"/>
          </p:nvPr>
        </p:nvSpPr>
        <p:spPr>
          <a:xfrm>
            <a:off x="3636475" y="1423500"/>
            <a:ext cx="4726475" cy="2899691"/>
          </a:xfrm>
        </p:spPr>
        <p:txBody>
          <a:bodyPr/>
          <a:lstStyle/>
          <a:p>
            <a:r>
              <a:rPr lang="en-US" dirty="0">
                <a:solidFill>
                  <a:srgbClr val="000000"/>
                </a:solidFill>
              </a:rPr>
              <a:t>Success in small, controlled, manageable tasks</a:t>
            </a:r>
          </a:p>
          <a:p>
            <a:r>
              <a:rPr lang="en-US" dirty="0">
                <a:solidFill>
                  <a:srgbClr val="000000"/>
                </a:solidFill>
              </a:rPr>
              <a:t>Create an Internal locus of control</a:t>
            </a:r>
          </a:p>
          <a:p>
            <a:r>
              <a:rPr lang="en-US" dirty="0">
                <a:solidFill>
                  <a:srgbClr val="000000"/>
                </a:solidFill>
              </a:rPr>
              <a:t>Avoid the “Jerk” response caused by stress and fight or flight</a:t>
            </a:r>
          </a:p>
        </p:txBody>
      </p:sp>
      <p:sp>
        <p:nvSpPr>
          <p:cNvPr id="4" name="TextBox 3"/>
          <p:cNvSpPr txBox="1"/>
          <p:nvPr/>
        </p:nvSpPr>
        <p:spPr>
          <a:xfrm>
            <a:off x="590300" y="4182367"/>
            <a:ext cx="8097682" cy="1508105"/>
          </a:xfrm>
          <a:prstGeom prst="rect">
            <a:avLst/>
          </a:prstGeom>
          <a:noFill/>
        </p:spPr>
        <p:txBody>
          <a:bodyPr wrap="square" rtlCol="0">
            <a:spAutoFit/>
          </a:bodyPr>
          <a:lstStyle/>
          <a:p>
            <a:r>
              <a:rPr lang="en-US" sz="2400" dirty="0">
                <a:hlinkClick r:id="rId3"/>
              </a:rPr>
              <a:t>The Mask of Zorro: Sword Fight Training Scene (Antonio Banderas, Anthony Hopkins 4K HD Clip) – YouTube</a:t>
            </a:r>
            <a:r>
              <a:rPr lang="en-US" sz="2400" dirty="0"/>
              <a:t> </a:t>
            </a:r>
            <a:r>
              <a:rPr lang="en-US" sz="2200" dirty="0"/>
              <a:t>(Zorro Training Circle – Antonio Banderas and Anthony Hopkins  - what is Zorro’s end goal… what does he do to get there?)</a:t>
            </a:r>
          </a:p>
        </p:txBody>
      </p:sp>
      <p:pic>
        <p:nvPicPr>
          <p:cNvPr id="5" name="Picture 4"/>
          <p:cNvPicPr>
            <a:picLocks noChangeAspect="1"/>
          </p:cNvPicPr>
          <p:nvPr/>
        </p:nvPicPr>
        <p:blipFill>
          <a:blip r:embed="rId4"/>
          <a:stretch>
            <a:fillRect/>
          </a:stretch>
        </p:blipFill>
        <p:spPr>
          <a:xfrm>
            <a:off x="347175" y="1423500"/>
            <a:ext cx="3289300" cy="2463800"/>
          </a:xfrm>
          <a:prstGeom prst="rect">
            <a:avLst/>
          </a:prstGeom>
        </p:spPr>
      </p:pic>
      <p:sp>
        <p:nvSpPr>
          <p:cNvPr id="7" name="TextBox 6"/>
          <p:cNvSpPr txBox="1"/>
          <p:nvPr/>
        </p:nvSpPr>
        <p:spPr>
          <a:xfrm>
            <a:off x="590300" y="5423225"/>
            <a:ext cx="8097682" cy="1200328"/>
          </a:xfrm>
          <a:prstGeom prst="rect">
            <a:avLst/>
          </a:prstGeom>
          <a:noFill/>
        </p:spPr>
        <p:txBody>
          <a:bodyPr wrap="square" rtlCol="0">
            <a:spAutoFit/>
          </a:bodyPr>
          <a:lstStyle/>
          <a:p>
            <a:r>
              <a:rPr lang="en-US" sz="2400" dirty="0"/>
              <a:t>Class discussion: What are some things we can control?</a:t>
            </a:r>
          </a:p>
          <a:p>
            <a:r>
              <a:rPr lang="en-US" sz="2400" dirty="0"/>
              <a:t>What is something stressing you and what is ONE small thing you can do to help?</a:t>
            </a:r>
          </a:p>
        </p:txBody>
      </p:sp>
    </p:spTree>
    <p:extLst>
      <p:ext uri="{BB962C8B-B14F-4D97-AF65-F5344CB8AC3E}">
        <p14:creationId xmlns:p14="http://schemas.microsoft.com/office/powerpoint/2010/main" val="463918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 Second Rule</a:t>
            </a:r>
          </a:p>
        </p:txBody>
      </p:sp>
      <p:sp>
        <p:nvSpPr>
          <p:cNvPr id="3" name="Content Placeholder 2"/>
          <p:cNvSpPr>
            <a:spLocks noGrp="1"/>
          </p:cNvSpPr>
          <p:nvPr>
            <p:ph idx="1"/>
          </p:nvPr>
        </p:nvSpPr>
        <p:spPr/>
        <p:txBody>
          <a:bodyPr>
            <a:normAutofit lnSpcReduction="10000"/>
          </a:bodyPr>
          <a:lstStyle/>
          <a:p>
            <a:r>
              <a:rPr lang="en-US" dirty="0">
                <a:solidFill>
                  <a:srgbClr val="000000"/>
                </a:solidFill>
              </a:rPr>
              <a:t>You can teach an old dog new tricks </a:t>
            </a:r>
            <a:r>
              <a:rPr lang="en-US" dirty="0">
                <a:solidFill>
                  <a:srgbClr val="000000"/>
                </a:solidFill>
                <a:sym typeface="Wingdings"/>
              </a:rPr>
              <a:t> </a:t>
            </a:r>
          </a:p>
          <a:p>
            <a:pPr marL="282575" lvl="1" indent="0">
              <a:buNone/>
            </a:pPr>
            <a:r>
              <a:rPr lang="en-US" dirty="0">
                <a:solidFill>
                  <a:srgbClr val="000000"/>
                </a:solidFill>
                <a:sym typeface="Wingdings"/>
              </a:rPr>
              <a:t>(but why is it so hard?)</a:t>
            </a:r>
          </a:p>
          <a:p>
            <a:r>
              <a:rPr lang="en-US" dirty="0">
                <a:solidFill>
                  <a:srgbClr val="000000"/>
                </a:solidFill>
                <a:sym typeface="Wingdings"/>
              </a:rPr>
              <a:t>Have to create new routines – that don</a:t>
            </a:r>
            <a:r>
              <a:rPr lang="fr-FR" dirty="0">
                <a:solidFill>
                  <a:srgbClr val="000000"/>
                </a:solidFill>
                <a:sym typeface="Wingdings"/>
              </a:rPr>
              <a:t>’</a:t>
            </a:r>
            <a:r>
              <a:rPr lang="en-US" dirty="0">
                <a:solidFill>
                  <a:srgbClr val="000000"/>
                </a:solidFill>
                <a:sym typeface="Wingdings"/>
              </a:rPr>
              <a:t>t fight will power</a:t>
            </a:r>
          </a:p>
          <a:p>
            <a:r>
              <a:rPr lang="en-US" dirty="0">
                <a:solidFill>
                  <a:srgbClr val="000000"/>
                </a:solidFill>
                <a:sym typeface="Wingdings"/>
              </a:rPr>
              <a:t>Make the desired choice the easier choice – path of least resistance (</a:t>
            </a:r>
            <a:r>
              <a:rPr lang="en-US" dirty="0" err="1">
                <a:solidFill>
                  <a:srgbClr val="000000"/>
                </a:solidFill>
                <a:sym typeface="Wingdings"/>
              </a:rPr>
              <a:t>Ie</a:t>
            </a:r>
            <a:r>
              <a:rPr lang="en-US" dirty="0">
                <a:solidFill>
                  <a:srgbClr val="000000"/>
                </a:solidFill>
                <a:sym typeface="Wingdings"/>
              </a:rPr>
              <a:t>: put remote control batteries in another room in a locker drawer; put your homework on the </a:t>
            </a:r>
            <a:r>
              <a:rPr lang="en-US" dirty="0" err="1">
                <a:solidFill>
                  <a:srgbClr val="000000"/>
                </a:solidFill>
                <a:sym typeface="Wingdings"/>
              </a:rPr>
              <a:t>tv</a:t>
            </a:r>
            <a:r>
              <a:rPr lang="en-US" dirty="0">
                <a:solidFill>
                  <a:srgbClr val="000000"/>
                </a:solidFill>
                <a:sym typeface="Wingdings"/>
              </a:rPr>
              <a:t> table). </a:t>
            </a:r>
          </a:p>
          <a:p>
            <a:r>
              <a:rPr lang="en-US" dirty="0">
                <a:solidFill>
                  <a:srgbClr val="000000"/>
                </a:solidFill>
                <a:sym typeface="Wingdings"/>
              </a:rPr>
              <a:t>Lower the activation energy for the habits you want to adopt and raise it for habits you want to avoid</a:t>
            </a:r>
            <a:endParaRPr lang="en-US" dirty="0">
              <a:solidFill>
                <a:srgbClr val="000000"/>
              </a:solidFill>
            </a:endParaRPr>
          </a:p>
        </p:txBody>
      </p:sp>
    </p:spTree>
    <p:extLst>
      <p:ext uri="{BB962C8B-B14F-4D97-AF65-F5344CB8AC3E}">
        <p14:creationId xmlns:p14="http://schemas.microsoft.com/office/powerpoint/2010/main" val="850804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 Second Rule</a:t>
            </a:r>
          </a:p>
        </p:txBody>
      </p:sp>
      <p:sp>
        <p:nvSpPr>
          <p:cNvPr id="3" name="Content Placeholder 2"/>
          <p:cNvSpPr>
            <a:spLocks noGrp="1"/>
          </p:cNvSpPr>
          <p:nvPr>
            <p:ph idx="1"/>
          </p:nvPr>
        </p:nvSpPr>
        <p:spPr>
          <a:xfrm>
            <a:off x="779463" y="1828799"/>
            <a:ext cx="7583487" cy="4642477"/>
          </a:xfrm>
        </p:spPr>
        <p:txBody>
          <a:bodyPr>
            <a:normAutofit fontScale="85000" lnSpcReduction="20000"/>
          </a:bodyPr>
          <a:lstStyle/>
          <a:p>
            <a:r>
              <a:rPr lang="en-US" dirty="0">
                <a:solidFill>
                  <a:srgbClr val="000000"/>
                </a:solidFill>
                <a:hlinkClick r:id="rId3"/>
              </a:rPr>
              <a:t>https://www.youtube.com/watch?v=Kp-qzIvG2XI</a:t>
            </a:r>
            <a:endParaRPr lang="en-US" dirty="0">
              <a:solidFill>
                <a:srgbClr val="000000"/>
              </a:solidFill>
            </a:endParaRPr>
          </a:p>
          <a:p>
            <a:pPr>
              <a:buNone/>
            </a:pPr>
            <a:r>
              <a:rPr lang="en-US" dirty="0">
                <a:solidFill>
                  <a:srgbClr val="000000"/>
                </a:solidFill>
              </a:rPr>
              <a:t> A small video on willpower</a:t>
            </a:r>
          </a:p>
          <a:p>
            <a:r>
              <a:rPr lang="en-US" dirty="0"/>
              <a:t>Common sense is not common action – we all know we should…so why don</a:t>
            </a:r>
            <a:r>
              <a:rPr lang="fr-FR" dirty="0"/>
              <a:t>’</a:t>
            </a:r>
            <a:r>
              <a:rPr lang="en-US" dirty="0" err="1"/>
              <a:t>t</a:t>
            </a:r>
            <a:r>
              <a:rPr lang="en-US" dirty="0"/>
              <a:t> we? Why can’t we all be positive? Have to work at it!</a:t>
            </a:r>
          </a:p>
          <a:p>
            <a:r>
              <a:rPr lang="en-US" dirty="0"/>
              <a:t>Willpower is a finite resource.</a:t>
            </a:r>
          </a:p>
          <a:p>
            <a:r>
              <a:rPr lang="en-US" dirty="0"/>
              <a:t>Take the batteries out of the remote – but leave a book or some homework on the side table. Put the alarm clock on the other side of the room. Don’t buy unhealthy food. </a:t>
            </a:r>
          </a:p>
          <a:p>
            <a:r>
              <a:rPr lang="en-US" dirty="0"/>
              <a:t>Want to learn to play guitar? Put it into the room where you spend most time, not somewhere that you have to get it. </a:t>
            </a:r>
          </a:p>
          <a:p>
            <a:r>
              <a:rPr lang="en-US" dirty="0"/>
              <a:t>Make it </a:t>
            </a:r>
            <a:r>
              <a:rPr lang="en-US" dirty="0" err="1"/>
              <a:t>visable</a:t>
            </a:r>
            <a:r>
              <a:rPr lang="en-US" dirty="0"/>
              <a:t>. Take away all the time sucks – multi tasking is not effective!</a:t>
            </a:r>
          </a:p>
          <a:p>
            <a:pPr>
              <a:buNone/>
            </a:pPr>
            <a:endParaRPr lang="en-US" dirty="0">
              <a:solidFill>
                <a:srgbClr val="000000"/>
              </a:solidFill>
            </a:endParaRPr>
          </a:p>
        </p:txBody>
      </p:sp>
    </p:spTree>
    <p:extLst>
      <p:ext uri="{BB962C8B-B14F-4D97-AF65-F5344CB8AC3E}">
        <p14:creationId xmlns:p14="http://schemas.microsoft.com/office/powerpoint/2010/main" val="850804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Investment</a:t>
            </a:r>
          </a:p>
        </p:txBody>
      </p:sp>
      <p:sp>
        <p:nvSpPr>
          <p:cNvPr id="3" name="Content Placeholder 2"/>
          <p:cNvSpPr>
            <a:spLocks noGrp="1"/>
          </p:cNvSpPr>
          <p:nvPr>
            <p:ph idx="1"/>
          </p:nvPr>
        </p:nvSpPr>
        <p:spPr>
          <a:xfrm>
            <a:off x="779463" y="2209800"/>
            <a:ext cx="7583487" cy="4412130"/>
          </a:xfrm>
        </p:spPr>
        <p:txBody>
          <a:bodyPr/>
          <a:lstStyle/>
          <a:p>
            <a:r>
              <a:rPr lang="en-US" dirty="0">
                <a:solidFill>
                  <a:srgbClr val="000000"/>
                </a:solidFill>
              </a:rPr>
              <a:t>People with solid social supports are happier, more productive, engaged, energetic and resilient</a:t>
            </a:r>
          </a:p>
          <a:p>
            <a:r>
              <a:rPr lang="en-US" dirty="0">
                <a:solidFill>
                  <a:srgbClr val="000000"/>
                </a:solidFill>
              </a:rPr>
              <a:t>Feel more valued, irreplaceable and experience more joy in working environment</a:t>
            </a:r>
          </a:p>
          <a:p>
            <a:r>
              <a:rPr lang="en-US" dirty="0">
                <a:solidFill>
                  <a:srgbClr val="000000"/>
                </a:solidFill>
              </a:rPr>
              <a:t>Make time for valuable social interactions</a:t>
            </a:r>
          </a:p>
        </p:txBody>
      </p:sp>
    </p:spTree>
    <p:extLst>
      <p:ext uri="{BB962C8B-B14F-4D97-AF65-F5344CB8AC3E}">
        <p14:creationId xmlns:p14="http://schemas.microsoft.com/office/powerpoint/2010/main" val="3117352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168400"/>
            <a:ext cx="5702299" cy="1498600"/>
          </a:xfrm>
        </p:spPr>
        <p:txBody>
          <a:bodyPr/>
          <a:lstStyle/>
          <a:p>
            <a:r>
              <a:rPr lang="en-US" dirty="0"/>
              <a:t>The Ripple Effect… </a:t>
            </a:r>
          </a:p>
        </p:txBody>
      </p:sp>
      <p:sp>
        <p:nvSpPr>
          <p:cNvPr id="3" name="Content Placeholder 2"/>
          <p:cNvSpPr>
            <a:spLocks noGrp="1"/>
          </p:cNvSpPr>
          <p:nvPr>
            <p:ph idx="1"/>
          </p:nvPr>
        </p:nvSpPr>
        <p:spPr>
          <a:xfrm>
            <a:off x="779463" y="837618"/>
            <a:ext cx="7583487" cy="5228360"/>
          </a:xfrm>
        </p:spPr>
        <p:txBody>
          <a:bodyPr>
            <a:normAutofit lnSpcReduction="10000"/>
          </a:bodyPr>
          <a:lstStyle/>
          <a:p>
            <a:pPr marL="0" indent="0">
              <a:buNone/>
            </a:pPr>
            <a:endParaRPr lang="en-US" dirty="0"/>
          </a:p>
          <a:p>
            <a:endParaRPr lang="en-US" dirty="0"/>
          </a:p>
          <a:p>
            <a:endParaRPr lang="en-US" dirty="0"/>
          </a:p>
          <a:p>
            <a:endParaRPr lang="en-US" dirty="0"/>
          </a:p>
          <a:p>
            <a:endParaRPr lang="en-US" dirty="0"/>
          </a:p>
          <a:p>
            <a:endParaRPr lang="en-US" dirty="0"/>
          </a:p>
          <a:p>
            <a:r>
              <a:rPr lang="en-US" dirty="0"/>
              <a:t>Activity: Now, partner up with someone and face them. Make them smile. </a:t>
            </a:r>
          </a:p>
          <a:p>
            <a:r>
              <a:rPr lang="en-US" dirty="0"/>
              <a:t>Smile in the hallways, make someone’s day better. Share with a partner something you plan to do today to make someone’s day better….</a:t>
            </a:r>
          </a:p>
        </p:txBody>
      </p:sp>
      <p:sp>
        <p:nvSpPr>
          <p:cNvPr id="5" name="TextBox 4"/>
          <p:cNvSpPr txBox="1"/>
          <p:nvPr/>
        </p:nvSpPr>
        <p:spPr>
          <a:xfrm>
            <a:off x="3035300" y="3026234"/>
            <a:ext cx="5702300" cy="707886"/>
          </a:xfrm>
          <a:prstGeom prst="rect">
            <a:avLst/>
          </a:prstGeom>
          <a:noFill/>
        </p:spPr>
        <p:txBody>
          <a:bodyPr wrap="square" rtlCol="0">
            <a:spAutoFit/>
          </a:bodyPr>
          <a:lstStyle/>
          <a:p>
            <a:r>
              <a:rPr lang="en-US" sz="4000" dirty="0"/>
              <a:t>Spark Positive Emotion</a:t>
            </a:r>
          </a:p>
        </p:txBody>
      </p:sp>
    </p:spTree>
    <p:extLst>
      <p:ext uri="{BB962C8B-B14F-4D97-AF65-F5344CB8AC3E}">
        <p14:creationId xmlns:p14="http://schemas.microsoft.com/office/powerpoint/2010/main" val="3221495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463" y="1499744"/>
            <a:ext cx="7583487" cy="4539214"/>
          </a:xfrm>
        </p:spPr>
        <p:txBody>
          <a:bodyPr>
            <a:normAutofit lnSpcReduction="10000"/>
          </a:bodyPr>
          <a:lstStyle/>
          <a:p>
            <a:pPr marL="457200" indent="-457200">
              <a:buAutoNum type="arabicPeriod"/>
            </a:pPr>
            <a:r>
              <a:rPr lang="en-US" dirty="0"/>
              <a:t>Gratitude Journal. 3 new things per day you are thankful for, 20 days in a row. Cannot duplicate any.</a:t>
            </a:r>
          </a:p>
          <a:p>
            <a:pPr marL="457200" indent="-457200">
              <a:buNone/>
            </a:pPr>
            <a:r>
              <a:rPr lang="en-US" dirty="0"/>
              <a:t>2. Journal for 3-5 minutes per day about something that made you happy in the previous 24 hours. Basically, you relive it. </a:t>
            </a:r>
          </a:p>
          <a:p>
            <a:pPr marL="457200" indent="-457200">
              <a:buNone/>
            </a:pPr>
            <a:r>
              <a:rPr lang="en-US" dirty="0"/>
              <a:t>3. Conscious Acts of kindness. Go out, intent on doing something kind for someone. *You can’t just think back and write that you did something kind. You must actively search out to do it .</a:t>
            </a:r>
          </a:p>
          <a:p>
            <a:pPr marL="457200" indent="-457200">
              <a:buNone/>
            </a:pPr>
            <a:endParaRPr lang="en-US" dirty="0"/>
          </a:p>
          <a:p>
            <a:pPr marL="457200" indent="-457200">
              <a:buNone/>
            </a:pPr>
            <a:r>
              <a:rPr lang="en-US" dirty="0" err="1"/>
              <a:t>Achor’s</a:t>
            </a:r>
            <a:r>
              <a:rPr lang="en-US" dirty="0"/>
              <a:t> other suggestions: Exercise and Meditation</a:t>
            </a:r>
          </a:p>
        </p:txBody>
      </p:sp>
      <p:sp>
        <p:nvSpPr>
          <p:cNvPr id="5" name="TextBox 4"/>
          <p:cNvSpPr txBox="1"/>
          <p:nvPr/>
        </p:nvSpPr>
        <p:spPr>
          <a:xfrm>
            <a:off x="1256243" y="460514"/>
            <a:ext cx="6598727" cy="707886"/>
          </a:xfrm>
          <a:prstGeom prst="rect">
            <a:avLst/>
          </a:prstGeom>
          <a:noFill/>
        </p:spPr>
        <p:txBody>
          <a:bodyPr wrap="square" rtlCol="0">
            <a:spAutoFit/>
          </a:bodyPr>
          <a:lstStyle/>
          <a:p>
            <a:r>
              <a:rPr lang="en-US" sz="4000" dirty="0"/>
              <a:t>So – What Should We Do?</a:t>
            </a:r>
          </a:p>
        </p:txBody>
      </p:sp>
    </p:spTree>
    <p:extLst>
      <p:ext uri="{BB962C8B-B14F-4D97-AF65-F5344CB8AC3E}">
        <p14:creationId xmlns:p14="http://schemas.microsoft.com/office/powerpoint/2010/main" val="322149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355600"/>
          </a:xfrm>
        </p:spPr>
        <p:txBody>
          <a:bodyPr/>
          <a:lstStyle/>
          <a:p>
            <a:r>
              <a:rPr lang="en-US" sz="1600" dirty="0"/>
              <a:t>The Happiness Advantage</a:t>
            </a:r>
          </a:p>
        </p:txBody>
      </p:sp>
      <p:sp>
        <p:nvSpPr>
          <p:cNvPr id="3" name="Content Placeholder 2"/>
          <p:cNvSpPr>
            <a:spLocks noGrp="1"/>
          </p:cNvSpPr>
          <p:nvPr>
            <p:ph idx="1"/>
          </p:nvPr>
        </p:nvSpPr>
        <p:spPr>
          <a:xfrm>
            <a:off x="779463" y="3937000"/>
            <a:ext cx="7583487" cy="4208930"/>
          </a:xfrm>
        </p:spPr>
        <p:txBody>
          <a:bodyPr/>
          <a:lstStyle/>
          <a:p>
            <a:pPr marL="0" indent="0">
              <a:buNone/>
            </a:pPr>
            <a:endParaRPr lang="en-US" dirty="0"/>
          </a:p>
          <a:p>
            <a:r>
              <a:rPr lang="en-US" dirty="0">
                <a:hlinkClick r:id="rId2"/>
              </a:rPr>
              <a:t>https://youtu.be/GXy__kBVq1M</a:t>
            </a:r>
            <a:r>
              <a:rPr lang="en-US" dirty="0"/>
              <a:t>    - Ted Talks</a:t>
            </a:r>
          </a:p>
          <a:p>
            <a:r>
              <a:rPr lang="en-US" dirty="0">
                <a:hlinkClick r:id="rId3"/>
              </a:rPr>
              <a:t>https://youtu.be/TBRy3QrRGFI</a:t>
            </a:r>
            <a:r>
              <a:rPr lang="en-US" dirty="0"/>
              <a:t> Ted Talk – Shawn </a:t>
            </a:r>
            <a:r>
              <a:rPr lang="en-US" dirty="0" err="1"/>
              <a:t>Achor</a:t>
            </a:r>
            <a:endParaRPr lang="en-US" dirty="0"/>
          </a:p>
        </p:txBody>
      </p:sp>
      <p:sp>
        <p:nvSpPr>
          <p:cNvPr id="4" name="TextBox 3"/>
          <p:cNvSpPr txBox="1"/>
          <p:nvPr/>
        </p:nvSpPr>
        <p:spPr>
          <a:xfrm>
            <a:off x="914400" y="1985665"/>
            <a:ext cx="7175500" cy="1754327"/>
          </a:xfrm>
          <a:prstGeom prst="rect">
            <a:avLst/>
          </a:prstGeom>
          <a:noFill/>
        </p:spPr>
        <p:txBody>
          <a:bodyPr wrap="square" rtlCol="0">
            <a:spAutoFit/>
          </a:bodyPr>
          <a:lstStyle/>
          <a:p>
            <a:pPr algn="ctr"/>
            <a:r>
              <a:rPr lang="en-US" sz="3600" dirty="0"/>
              <a:t>Happiness and Optimism</a:t>
            </a:r>
          </a:p>
          <a:p>
            <a:pPr algn="ctr"/>
            <a:r>
              <a:rPr lang="en-US" sz="3600" dirty="0"/>
              <a:t> FUEL </a:t>
            </a:r>
          </a:p>
          <a:p>
            <a:pPr algn="ctr"/>
            <a:r>
              <a:rPr lang="en-US" sz="3600" dirty="0"/>
              <a:t>Performance and Achievement</a:t>
            </a:r>
          </a:p>
        </p:txBody>
      </p:sp>
    </p:spTree>
    <p:extLst>
      <p:ext uri="{BB962C8B-B14F-4D97-AF65-F5344CB8AC3E}">
        <p14:creationId xmlns:p14="http://schemas.microsoft.com/office/powerpoint/2010/main" val="968709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381000"/>
          </a:xfrm>
        </p:spPr>
        <p:txBody>
          <a:bodyPr/>
          <a:lstStyle/>
          <a:p>
            <a:r>
              <a:rPr lang="en-US" sz="1600" dirty="0"/>
              <a:t>The Happiness Advantage</a:t>
            </a:r>
          </a:p>
        </p:txBody>
      </p:sp>
      <p:sp>
        <p:nvSpPr>
          <p:cNvPr id="3" name="Content Placeholder 2"/>
          <p:cNvSpPr>
            <a:spLocks noGrp="1"/>
          </p:cNvSpPr>
          <p:nvPr>
            <p:ph idx="1"/>
          </p:nvPr>
        </p:nvSpPr>
        <p:spPr/>
        <p:txBody>
          <a:bodyPr/>
          <a:lstStyle/>
          <a:p>
            <a:pPr marL="0" indent="0">
              <a:buNone/>
            </a:pPr>
            <a:r>
              <a:rPr lang="en-US" dirty="0">
                <a:solidFill>
                  <a:schemeClr val="tx1"/>
                </a:solidFill>
              </a:rPr>
              <a:t>#1: The Happiness Advantage</a:t>
            </a:r>
          </a:p>
          <a:p>
            <a:pPr marL="0" indent="0">
              <a:buNone/>
            </a:pPr>
            <a:r>
              <a:rPr lang="en-US" dirty="0">
                <a:solidFill>
                  <a:schemeClr val="tx1"/>
                </a:solidFill>
              </a:rPr>
              <a:t>#2: The Fulcrum and the Lever</a:t>
            </a:r>
          </a:p>
          <a:p>
            <a:pPr marL="0" indent="0">
              <a:buNone/>
            </a:pPr>
            <a:r>
              <a:rPr lang="en-US" dirty="0">
                <a:solidFill>
                  <a:schemeClr val="tx1"/>
                </a:solidFill>
              </a:rPr>
              <a:t>#3: The Tetris Effect</a:t>
            </a:r>
          </a:p>
          <a:p>
            <a:pPr marL="0" indent="0">
              <a:buNone/>
            </a:pPr>
            <a:r>
              <a:rPr lang="en-US" dirty="0">
                <a:solidFill>
                  <a:schemeClr val="tx1"/>
                </a:solidFill>
              </a:rPr>
              <a:t>#4: Falling UP</a:t>
            </a:r>
          </a:p>
          <a:p>
            <a:pPr marL="0" indent="0">
              <a:buNone/>
            </a:pPr>
            <a:r>
              <a:rPr lang="en-US" dirty="0">
                <a:solidFill>
                  <a:schemeClr val="tx1"/>
                </a:solidFill>
              </a:rPr>
              <a:t>#5: The Zorro Circle</a:t>
            </a:r>
          </a:p>
          <a:p>
            <a:pPr marL="0" indent="0">
              <a:buNone/>
            </a:pPr>
            <a:r>
              <a:rPr lang="en-US" dirty="0">
                <a:solidFill>
                  <a:schemeClr val="tx1"/>
                </a:solidFill>
              </a:rPr>
              <a:t>#6: The 20-Second Rule</a:t>
            </a:r>
          </a:p>
          <a:p>
            <a:pPr marL="0" indent="0">
              <a:buNone/>
            </a:pPr>
            <a:r>
              <a:rPr lang="en-US" dirty="0">
                <a:solidFill>
                  <a:schemeClr val="tx1"/>
                </a:solidFill>
              </a:rPr>
              <a:t>#7: Social Investment</a:t>
            </a:r>
          </a:p>
        </p:txBody>
      </p:sp>
      <p:sp>
        <p:nvSpPr>
          <p:cNvPr id="4" name="TextBox 3"/>
          <p:cNvSpPr txBox="1"/>
          <p:nvPr/>
        </p:nvSpPr>
        <p:spPr>
          <a:xfrm>
            <a:off x="1587500" y="901700"/>
            <a:ext cx="6007100" cy="369332"/>
          </a:xfrm>
          <a:prstGeom prst="rect">
            <a:avLst/>
          </a:prstGeom>
          <a:noFill/>
        </p:spPr>
        <p:txBody>
          <a:bodyPr wrap="square" rtlCol="0">
            <a:spAutoFit/>
          </a:bodyPr>
          <a:lstStyle/>
          <a:p>
            <a:pPr algn="ctr"/>
            <a:r>
              <a:rPr lang="en-US" dirty="0"/>
              <a:t>7 Principles</a:t>
            </a:r>
          </a:p>
        </p:txBody>
      </p:sp>
    </p:spTree>
    <p:extLst>
      <p:ext uri="{BB962C8B-B14F-4D97-AF65-F5344CB8AC3E}">
        <p14:creationId xmlns:p14="http://schemas.microsoft.com/office/powerpoint/2010/main" val="2368402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Happiness Advantage</a:t>
            </a:r>
          </a:p>
        </p:txBody>
      </p:sp>
      <p:sp>
        <p:nvSpPr>
          <p:cNvPr id="3" name="Content Placeholder 2"/>
          <p:cNvSpPr>
            <a:spLocks noGrp="1"/>
          </p:cNvSpPr>
          <p:nvPr>
            <p:ph idx="1"/>
          </p:nvPr>
        </p:nvSpPr>
        <p:spPr>
          <a:xfrm>
            <a:off x="779463" y="1587500"/>
            <a:ext cx="7583487" cy="4208930"/>
          </a:xfrm>
        </p:spPr>
        <p:txBody>
          <a:bodyPr>
            <a:normAutofit fontScale="92500"/>
          </a:bodyPr>
          <a:lstStyle/>
          <a:p>
            <a:r>
              <a:rPr lang="en-US" dirty="0">
                <a:solidFill>
                  <a:schemeClr val="tx1"/>
                </a:solidFill>
              </a:rPr>
              <a:t>Brain functions better</a:t>
            </a:r>
          </a:p>
          <a:p>
            <a:pPr lvl="1"/>
            <a:r>
              <a:rPr lang="en-US" dirty="0">
                <a:solidFill>
                  <a:schemeClr val="tx1"/>
                </a:solidFill>
              </a:rPr>
              <a:t>More thoughtful, creative and open to new ideas</a:t>
            </a:r>
          </a:p>
          <a:p>
            <a:pPr marL="330200" indent="-342900"/>
            <a:r>
              <a:rPr lang="en-US" dirty="0">
                <a:solidFill>
                  <a:schemeClr val="tx1"/>
                </a:solidFill>
              </a:rPr>
              <a:t>Broadening Effect</a:t>
            </a:r>
          </a:p>
          <a:p>
            <a:pPr marL="625475" lvl="1" indent="-342900"/>
            <a:r>
              <a:rPr lang="en-US" dirty="0">
                <a:solidFill>
                  <a:schemeClr val="tx1"/>
                </a:solidFill>
              </a:rPr>
              <a:t>Positive emotions fill our brain with dopamine and serotonin </a:t>
            </a:r>
          </a:p>
          <a:p>
            <a:pPr marL="625475" lvl="1" indent="-342900"/>
            <a:r>
              <a:rPr lang="en-US" dirty="0">
                <a:solidFill>
                  <a:schemeClr val="tx1"/>
                </a:solidFill>
              </a:rPr>
              <a:t>Organize new information and retrieve it faster later</a:t>
            </a:r>
          </a:p>
          <a:p>
            <a:pPr marL="625475" lvl="1" indent="-342900"/>
            <a:r>
              <a:rPr lang="en-US" dirty="0">
                <a:solidFill>
                  <a:schemeClr val="tx1"/>
                </a:solidFill>
              </a:rPr>
              <a:t>Think more creatively</a:t>
            </a:r>
          </a:p>
          <a:p>
            <a:pPr marL="625475" lvl="1" indent="-342900"/>
            <a:r>
              <a:rPr lang="en-US" dirty="0">
                <a:solidFill>
                  <a:schemeClr val="tx1"/>
                </a:solidFill>
              </a:rPr>
              <a:t>More skilled at complex analysis and problem solving</a:t>
            </a:r>
          </a:p>
          <a:p>
            <a:pPr marL="625475" lvl="1" indent="-342900"/>
            <a:r>
              <a:rPr lang="en-US" dirty="0">
                <a:solidFill>
                  <a:schemeClr val="tx1"/>
                </a:solidFill>
              </a:rPr>
              <a:t>Invent new ways of doing things</a:t>
            </a:r>
          </a:p>
          <a:p>
            <a:pPr marL="330200" indent="-342900"/>
            <a:r>
              <a:rPr lang="en-US" dirty="0">
                <a:solidFill>
                  <a:schemeClr val="tx1"/>
                </a:solidFill>
              </a:rPr>
              <a:t>Undoing Effect</a:t>
            </a:r>
          </a:p>
          <a:p>
            <a:pPr marL="625475" lvl="1" indent="-342900"/>
            <a:r>
              <a:rPr lang="en-US" dirty="0">
                <a:solidFill>
                  <a:schemeClr val="tx1"/>
                </a:solidFill>
              </a:rPr>
              <a:t>Positive emotion antidote to physical stress and anxiety</a:t>
            </a:r>
          </a:p>
          <a:p>
            <a:pPr marL="330200" indent="-342900"/>
            <a:endParaRPr lang="en-US" dirty="0"/>
          </a:p>
        </p:txBody>
      </p:sp>
    </p:spTree>
    <p:extLst>
      <p:ext uri="{BB962C8B-B14F-4D97-AF65-F5344CB8AC3E}">
        <p14:creationId xmlns:p14="http://schemas.microsoft.com/office/powerpoint/2010/main" val="1424544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Happiness Advantage</a:t>
            </a:r>
          </a:p>
        </p:txBody>
      </p:sp>
      <p:sp>
        <p:nvSpPr>
          <p:cNvPr id="3" name="Content Placeholder 2"/>
          <p:cNvSpPr>
            <a:spLocks noGrp="1"/>
          </p:cNvSpPr>
          <p:nvPr>
            <p:ph idx="1"/>
          </p:nvPr>
        </p:nvSpPr>
        <p:spPr>
          <a:xfrm>
            <a:off x="779463" y="1587499"/>
            <a:ext cx="7583487" cy="4897287"/>
          </a:xfrm>
        </p:spPr>
        <p:txBody>
          <a:bodyPr>
            <a:normAutofit lnSpcReduction="10000"/>
          </a:bodyPr>
          <a:lstStyle/>
          <a:p>
            <a:r>
              <a:rPr lang="en-US" dirty="0"/>
              <a:t>Prime for success: Students when asked to think of something happy before a test consistently outperform control group.</a:t>
            </a:r>
          </a:p>
          <a:p>
            <a:r>
              <a:rPr lang="en-US" dirty="0"/>
              <a:t>Doctors make a more accurate diagnosis when given a piece of candy</a:t>
            </a:r>
          </a:p>
          <a:p>
            <a:r>
              <a:rPr lang="en-US" b="1" u="sng" dirty="0"/>
              <a:t>Undoing effect</a:t>
            </a:r>
            <a:r>
              <a:rPr lang="en-US" dirty="0"/>
              <a:t> – burst of positivity – joke, funny activity, video</a:t>
            </a:r>
          </a:p>
          <a:p>
            <a:pPr marL="330200" indent="-342900">
              <a:buNone/>
            </a:pPr>
            <a:endParaRPr lang="en-US" dirty="0"/>
          </a:p>
          <a:p>
            <a:pPr marL="330200" indent="-342900">
              <a:buNone/>
            </a:pPr>
            <a:r>
              <a:rPr lang="en-US" b="1" dirty="0"/>
              <a:t>FOR CLASS DISCUSSION:</a:t>
            </a:r>
          </a:p>
          <a:p>
            <a:pPr marL="330200" indent="-342900">
              <a:buNone/>
            </a:pPr>
            <a:r>
              <a:rPr lang="en-US" dirty="0"/>
              <a:t>WHAT ARE SOME EXAMPLES IN SCHOOL OF STRESSORS THAT COULD BE DONE DIFFERENTLY? </a:t>
            </a:r>
            <a:r>
              <a:rPr lang="en-US" dirty="0" err="1"/>
              <a:t>Ie</a:t>
            </a:r>
            <a:r>
              <a:rPr lang="en-US" dirty="0"/>
              <a:t>: Exams in Gym…</a:t>
            </a:r>
          </a:p>
        </p:txBody>
      </p:sp>
    </p:spTree>
    <p:extLst>
      <p:ext uri="{BB962C8B-B14F-4D97-AF65-F5344CB8AC3E}">
        <p14:creationId xmlns:p14="http://schemas.microsoft.com/office/powerpoint/2010/main" val="1424544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Fulcrum and the Lever</a:t>
            </a:r>
          </a:p>
        </p:txBody>
      </p:sp>
      <p:sp>
        <p:nvSpPr>
          <p:cNvPr id="3" name="Content Placeholder 2"/>
          <p:cNvSpPr>
            <a:spLocks noGrp="1"/>
          </p:cNvSpPr>
          <p:nvPr>
            <p:ph idx="1"/>
          </p:nvPr>
        </p:nvSpPr>
        <p:spPr/>
        <p:txBody>
          <a:bodyPr/>
          <a:lstStyle/>
          <a:p>
            <a:r>
              <a:rPr lang="en-US" dirty="0">
                <a:solidFill>
                  <a:schemeClr val="tx1"/>
                </a:solidFill>
              </a:rPr>
              <a:t>Changing the fulcrum of our mindset and lengthening our lever of possibility, we change what is possible.</a:t>
            </a:r>
          </a:p>
          <a:p>
            <a:r>
              <a:rPr lang="en-US" dirty="0">
                <a:solidFill>
                  <a:schemeClr val="tx1"/>
                </a:solidFill>
              </a:rPr>
              <a:t>How you interpret the world – manipulating your external reality</a:t>
            </a:r>
          </a:p>
          <a:p>
            <a:r>
              <a:rPr lang="en-US" dirty="0">
                <a:solidFill>
                  <a:schemeClr val="tx1"/>
                </a:solidFill>
              </a:rPr>
              <a:t>How you use and view your time</a:t>
            </a:r>
          </a:p>
          <a:p>
            <a:pPr lvl="1"/>
            <a:r>
              <a:rPr lang="en-US" dirty="0">
                <a:solidFill>
                  <a:schemeClr val="tx1"/>
                </a:solidFill>
              </a:rPr>
              <a:t>Seeing the value in what you do</a:t>
            </a:r>
          </a:p>
        </p:txBody>
      </p:sp>
    </p:spTree>
    <p:extLst>
      <p:ext uri="{BB962C8B-B14F-4D97-AF65-F5344CB8AC3E}">
        <p14:creationId xmlns:p14="http://schemas.microsoft.com/office/powerpoint/2010/main" val="3751128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Fulcrum and the Lever</a:t>
            </a:r>
          </a:p>
        </p:txBody>
      </p:sp>
      <p:pic>
        <p:nvPicPr>
          <p:cNvPr id="6" name="Picture 5" descr="Fulcrum and Lever.jpg"/>
          <p:cNvPicPr>
            <a:picLocks noChangeAspect="1"/>
          </p:cNvPicPr>
          <p:nvPr/>
        </p:nvPicPr>
        <p:blipFill>
          <a:blip r:embed="rId3"/>
          <a:stretch>
            <a:fillRect/>
          </a:stretch>
        </p:blipFill>
        <p:spPr>
          <a:xfrm>
            <a:off x="1074829" y="1425387"/>
            <a:ext cx="7045673" cy="5284255"/>
          </a:xfrm>
          <a:prstGeom prst="rect">
            <a:avLst/>
          </a:prstGeom>
        </p:spPr>
      </p:pic>
    </p:spTree>
    <p:extLst>
      <p:ext uri="{BB962C8B-B14F-4D97-AF65-F5344CB8AC3E}">
        <p14:creationId xmlns:p14="http://schemas.microsoft.com/office/powerpoint/2010/main" val="3751128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Fulcrum and the Lever</a:t>
            </a:r>
          </a:p>
        </p:txBody>
      </p:sp>
      <p:sp>
        <p:nvSpPr>
          <p:cNvPr id="3" name="Content Placeholder 2"/>
          <p:cNvSpPr>
            <a:spLocks noGrp="1"/>
          </p:cNvSpPr>
          <p:nvPr>
            <p:ph idx="1"/>
          </p:nvPr>
        </p:nvSpPr>
        <p:spPr>
          <a:xfrm>
            <a:off x="779463" y="1828799"/>
            <a:ext cx="7583487" cy="4628967"/>
          </a:xfrm>
        </p:spPr>
        <p:txBody>
          <a:bodyPr>
            <a:normAutofit lnSpcReduction="10000"/>
          </a:bodyPr>
          <a:lstStyle/>
          <a:p>
            <a:r>
              <a:rPr lang="en-US" dirty="0"/>
              <a:t>Reality of age experiment – group of 75 year old men sent to a retreat center– and created a world where they were 55 again (dress and act, activities, food, conversations, movies, </a:t>
            </a:r>
            <a:r>
              <a:rPr lang="en-US" dirty="0" err="1"/>
              <a:t>tv</a:t>
            </a:r>
            <a:r>
              <a:rPr lang="en-US" dirty="0"/>
              <a:t> shows) </a:t>
            </a:r>
          </a:p>
          <a:p>
            <a:r>
              <a:rPr lang="en-US" dirty="0"/>
              <a:t>Tested pre and post on a series of test – strength, memory, cognition, hearing and sight – all performed significantly better after.</a:t>
            </a:r>
          </a:p>
          <a:p>
            <a:r>
              <a:rPr lang="en-US" dirty="0"/>
              <a:t>Pictures – looked an average of 3 years younger. The thought of being younger made the body believe.</a:t>
            </a:r>
          </a:p>
          <a:p>
            <a:r>
              <a:rPr lang="en-US" dirty="0">
                <a:hlinkClick r:id="rId3"/>
              </a:rPr>
              <a:t>Hilarious old man skateboard prank leaves punk skaters with their mouths open !! - </a:t>
            </a:r>
            <a:r>
              <a:rPr lang="en-US" dirty="0" err="1">
                <a:hlinkClick r:id="rId3"/>
              </a:rPr>
              <a:t>YouTube</a:t>
            </a:r>
            <a:r>
              <a:rPr lang="en-US" b="1" dirty="0" err="1"/>
              <a:t>Humorous</a:t>
            </a:r>
            <a:r>
              <a:rPr lang="en-US" b="1" dirty="0"/>
              <a:t> old man skateboard prank *turn volume down due to lyrics.</a:t>
            </a:r>
            <a:endParaRPr lang="en-US" dirty="0"/>
          </a:p>
        </p:txBody>
      </p:sp>
    </p:spTree>
    <p:extLst>
      <p:ext uri="{BB962C8B-B14F-4D97-AF65-F5344CB8AC3E}">
        <p14:creationId xmlns:p14="http://schemas.microsoft.com/office/powerpoint/2010/main" val="3751128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than Beach.jpg"/>
          <p:cNvPicPr>
            <a:picLocks noGrp="1" noChangeAspect="1"/>
          </p:cNvPicPr>
          <p:nvPr>
            <p:ph idx="1"/>
          </p:nvPr>
        </p:nvPicPr>
        <p:blipFill>
          <a:blip r:embed="rId3"/>
          <a:srcRect l="-70694" r="-70694"/>
          <a:stretch>
            <a:fillRect/>
          </a:stretch>
        </p:blipFill>
        <p:spPr>
          <a:xfrm>
            <a:off x="-2773494" y="403111"/>
            <a:ext cx="11012792" cy="6112237"/>
          </a:xfrm>
        </p:spPr>
      </p:pic>
      <p:sp>
        <p:nvSpPr>
          <p:cNvPr id="3" name="TextBox 2"/>
          <p:cNvSpPr txBox="1"/>
          <p:nvPr/>
        </p:nvSpPr>
        <p:spPr>
          <a:xfrm>
            <a:off x="5503333" y="1030111"/>
            <a:ext cx="2735965" cy="2031325"/>
          </a:xfrm>
          <a:prstGeom prst="rect">
            <a:avLst/>
          </a:prstGeom>
          <a:noFill/>
        </p:spPr>
        <p:txBody>
          <a:bodyPr wrap="square" rtlCol="0">
            <a:spAutoFit/>
          </a:bodyPr>
          <a:lstStyle/>
          <a:p>
            <a:r>
              <a:rPr lang="en-US" dirty="0"/>
              <a:t>Activity:</a:t>
            </a:r>
          </a:p>
          <a:p>
            <a:endParaRPr lang="en-US" dirty="0"/>
          </a:p>
          <a:p>
            <a:r>
              <a:rPr lang="en-US" dirty="0"/>
              <a:t>Walk around the room and look at every single thing that you can think of that is red. </a:t>
            </a:r>
          </a:p>
          <a:p>
            <a:endParaRPr lang="en-US" dirty="0"/>
          </a:p>
        </p:txBody>
      </p:sp>
      <p:sp>
        <p:nvSpPr>
          <p:cNvPr id="5" name="TextBox 4"/>
          <p:cNvSpPr txBox="1"/>
          <p:nvPr/>
        </p:nvSpPr>
        <p:spPr>
          <a:xfrm>
            <a:off x="8526492" y="3977675"/>
            <a:ext cx="184666" cy="369332"/>
          </a:xfrm>
          <a:prstGeom prst="rect">
            <a:avLst/>
          </a:prstGeom>
          <a:noFill/>
        </p:spPr>
        <p:txBody>
          <a:bodyPr wrap="none" rtlCol="0">
            <a:spAutoFit/>
          </a:bodyPr>
          <a:lstStyle/>
          <a:p>
            <a:endParaRPr lang="en-US" dirty="0"/>
          </a:p>
        </p:txBody>
      </p:sp>
      <p:sp>
        <p:nvSpPr>
          <p:cNvPr id="6" name="TextBox 5"/>
          <p:cNvSpPr txBox="1"/>
          <p:nvPr/>
        </p:nvSpPr>
        <p:spPr>
          <a:xfrm>
            <a:off x="5503333" y="3907890"/>
            <a:ext cx="2735965" cy="2031325"/>
          </a:xfrm>
          <a:prstGeom prst="rect">
            <a:avLst/>
          </a:prstGeom>
          <a:noFill/>
        </p:spPr>
        <p:txBody>
          <a:bodyPr wrap="square" rtlCol="0">
            <a:spAutoFit/>
          </a:bodyPr>
          <a:lstStyle/>
          <a:p>
            <a:r>
              <a:rPr lang="en-US" dirty="0"/>
              <a:t>Discussion:</a:t>
            </a:r>
          </a:p>
          <a:p>
            <a:r>
              <a:rPr lang="en-US" dirty="0"/>
              <a:t>This relates to the lens through which you view the world.  Want to scan for the positive, not the negative. We will see either one. </a:t>
            </a:r>
          </a:p>
        </p:txBody>
      </p:sp>
    </p:spTree>
    <p:extLst>
      <p:ext uri="{BB962C8B-B14F-4D97-AF65-F5344CB8AC3E}">
        <p14:creationId xmlns:p14="http://schemas.microsoft.com/office/powerpoint/2010/main" val="583944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Revolution">
  <a:themeElements>
    <a:clrScheme name="Summer">
      <a:dk1>
        <a:sysClr val="windowText" lastClr="000000"/>
      </a:dk1>
      <a:lt1>
        <a:sysClr val="window" lastClr="FFFFFF"/>
      </a:lt1>
      <a:dk2>
        <a:srgbClr val="D16207"/>
      </a:dk2>
      <a:lt2>
        <a:srgbClr val="F0B31E"/>
      </a:lt2>
      <a:accent1>
        <a:srgbClr val="51A6C2"/>
      </a:accent1>
      <a:accent2>
        <a:srgbClr val="51C2A9"/>
      </a:accent2>
      <a:accent3>
        <a:srgbClr val="7EC251"/>
      </a:accent3>
      <a:accent4>
        <a:srgbClr val="E1DC53"/>
      </a:accent4>
      <a:accent5>
        <a:srgbClr val="B54721"/>
      </a:accent5>
      <a:accent6>
        <a:srgbClr val="A16BB1"/>
      </a:accent6>
      <a:hlink>
        <a:srgbClr val="A40A06"/>
      </a:hlink>
      <a:folHlink>
        <a:srgbClr val="837F16"/>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235</TotalTime>
  <Words>2070</Words>
  <Application>Microsoft Office PowerPoint</Application>
  <PresentationFormat>On-screen Show (4:3)</PresentationFormat>
  <Paragraphs>160</Paragraphs>
  <Slides>19</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Trebuchet MS</vt:lpstr>
      <vt:lpstr>Wingdings 2</vt:lpstr>
      <vt:lpstr>Revolution</vt:lpstr>
      <vt:lpstr>The Happiness Advantage</vt:lpstr>
      <vt:lpstr>The Happiness Advantage</vt:lpstr>
      <vt:lpstr>The Happiness Advantage</vt:lpstr>
      <vt:lpstr>The Happiness Advantage</vt:lpstr>
      <vt:lpstr>The Happiness Advantage</vt:lpstr>
      <vt:lpstr>The Fulcrum and the Lever</vt:lpstr>
      <vt:lpstr>The Fulcrum and the Lever</vt:lpstr>
      <vt:lpstr>The Fulcrum and the Lever</vt:lpstr>
      <vt:lpstr>PowerPoint Presentation</vt:lpstr>
      <vt:lpstr>The Tetris Effect</vt:lpstr>
      <vt:lpstr>PowerPoint Presentation</vt:lpstr>
      <vt:lpstr>Falling Up</vt:lpstr>
      <vt:lpstr>Falling Up</vt:lpstr>
      <vt:lpstr>The Zorro Circle</vt:lpstr>
      <vt:lpstr>20 Second Rule</vt:lpstr>
      <vt:lpstr>20 Second Rule</vt:lpstr>
      <vt:lpstr>Social Investment</vt:lpstr>
      <vt:lpstr>The Ripple Effect…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Happiness Advantage</dc:title>
  <dc:creator>joe</dc:creator>
  <cp:lastModifiedBy>Fitton, Jeff</cp:lastModifiedBy>
  <cp:revision>35</cp:revision>
  <dcterms:created xsi:type="dcterms:W3CDTF">2017-10-23T04:08:48Z</dcterms:created>
  <dcterms:modified xsi:type="dcterms:W3CDTF">2023-09-04T23:46:31Z</dcterms:modified>
</cp:coreProperties>
</file>