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6"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6"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8-1.png"/><Relationship Id="rId2" Type="http://schemas.openxmlformats.org/officeDocument/2006/relationships/image" Target="../media/image-8-2.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sp>
        <p:nvSpPr>
          <p:cNvPr id="4" name="Text 1"/>
          <p:cNvSpPr/>
          <p:nvPr/>
        </p:nvSpPr>
        <p:spPr>
          <a:xfrm>
            <a:off x="833199" y="2262426"/>
            <a:ext cx="7477601" cy="1666399"/>
          </a:xfrm>
          <a:prstGeom prst="rect">
            <a:avLst/>
          </a:prstGeom>
          <a:noFill/>
          <a:ln/>
        </p:spPr>
        <p:txBody>
          <a:bodyPr wrap="square" rtlCol="0" anchor="t"/>
          <a:lstStyle/>
          <a:p>
            <a:pPr indent="0" marL="0">
              <a:lnSpc>
                <a:spcPts val="6561"/>
              </a:lnSpc>
              <a:buNone/>
            </a:pPr>
            <a:r>
              <a:rPr lang="en-US" sz="5249" dirty="0">
                <a:solidFill>
                  <a:srgbClr val="312F2B"/>
                </a:solidFill>
                <a:latin typeface="Gelasio" pitchFamily="34" charset="0"/>
                <a:ea typeface="Gelasio" pitchFamily="34" charset="-122"/>
                <a:cs typeface="Gelasio" pitchFamily="34" charset="-120"/>
              </a:rPr>
              <a:t>Developing Willpower: The Walter Mischel Way</a:t>
            </a:r>
            <a:endParaRPr lang="en-US" sz="5249" dirty="0"/>
          </a:p>
        </p:txBody>
      </p:sp>
      <p:sp>
        <p:nvSpPr>
          <p:cNvPr id="5" name="Text 2"/>
          <p:cNvSpPr/>
          <p:nvPr/>
        </p:nvSpPr>
        <p:spPr>
          <a:xfrm>
            <a:off x="833199" y="4262080"/>
            <a:ext cx="7477601" cy="1066205"/>
          </a:xfrm>
          <a:prstGeom prst="rect">
            <a:avLst/>
          </a:prstGeom>
          <a:noFill/>
          <a:ln/>
        </p:spPr>
        <p:txBody>
          <a:bodyPr wrap="square" rtlCol="0" anchor="t"/>
          <a:lstStyle/>
          <a:p>
            <a:pPr indent="0" marL="0">
              <a:lnSpc>
                <a:spcPts val="2799"/>
              </a:lnSpc>
              <a:buNone/>
            </a:pPr>
            <a:r>
              <a:rPr lang="en-US" sz="1750" dirty="0">
                <a:solidFill>
                  <a:srgbClr val="272525"/>
                </a:solidFill>
                <a:latin typeface="Lato" pitchFamily="34" charset="0"/>
                <a:ea typeface="Lato" pitchFamily="34" charset="-122"/>
                <a:cs typeface="Lato" pitchFamily="34" charset="-120"/>
              </a:rPr>
              <a:t>Can willpower be improved? Discover Walter Mischel's findings and actionable tips from his famous marshmallow test to increase your self-control.</a:t>
            </a:r>
            <a:endParaRPr lang="en-US" sz="1750" dirty="0"/>
          </a:p>
        </p:txBody>
      </p:sp>
      <p:sp>
        <p:nvSpPr>
          <p:cNvPr id="6" name="Shape 3"/>
          <p:cNvSpPr/>
          <p:nvPr/>
        </p:nvSpPr>
        <p:spPr>
          <a:xfrm>
            <a:off x="833199" y="5594866"/>
            <a:ext cx="355402" cy="355402"/>
          </a:xfrm>
          <a:prstGeom prst="roundRect">
            <a:avLst>
              <a:gd name="adj" fmla="val 25726039"/>
            </a:avLst>
          </a:prstGeom>
          <a:solidFill>
            <a:srgbClr val="6AD90B"/>
          </a:solidFill>
          <a:ln w="7620">
            <a:solidFill>
              <a:srgbClr val="FFFFFF"/>
            </a:solidFill>
            <a:prstDash val="solid"/>
          </a:ln>
        </p:spPr>
      </p:sp>
      <p:sp>
        <p:nvSpPr>
          <p:cNvPr id="7" name="Text 4"/>
          <p:cNvSpPr/>
          <p:nvPr/>
        </p:nvSpPr>
        <p:spPr>
          <a:xfrm>
            <a:off x="938451" y="5589746"/>
            <a:ext cx="144780" cy="365760"/>
          </a:xfrm>
          <a:prstGeom prst="rect">
            <a:avLst/>
          </a:prstGeom>
          <a:noFill/>
          <a:ln/>
        </p:spPr>
        <p:txBody>
          <a:bodyPr wrap="none" rtlCol="0" anchor="t"/>
          <a:lstStyle/>
          <a:p>
            <a:pPr algn="ctr" indent="0" marL="0">
              <a:lnSpc>
                <a:spcPts val="2880"/>
              </a:lnSpc>
              <a:buNone/>
            </a:pPr>
            <a:r>
              <a:rPr lang="en-US" sz="1152" dirty="0">
                <a:solidFill>
                  <a:srgbClr val="3C3838"/>
                </a:solidFill>
                <a:latin typeface="Lato" pitchFamily="34" charset="0"/>
                <a:ea typeface="Lato" pitchFamily="34" charset="-122"/>
                <a:cs typeface="Lato" pitchFamily="34" charset="-120"/>
              </a:rPr>
              <a:t>JF</a:t>
            </a:r>
            <a:endParaRPr lang="en-US" sz="1152" dirty="0"/>
          </a:p>
        </p:txBody>
      </p:sp>
      <p:sp>
        <p:nvSpPr>
          <p:cNvPr id="8" name="Text 5"/>
          <p:cNvSpPr/>
          <p:nvPr/>
        </p:nvSpPr>
        <p:spPr>
          <a:xfrm>
            <a:off x="1299686" y="5578197"/>
            <a:ext cx="1615440" cy="388858"/>
          </a:xfrm>
          <a:prstGeom prst="rect">
            <a:avLst/>
          </a:prstGeom>
          <a:noFill/>
          <a:ln/>
        </p:spPr>
        <p:txBody>
          <a:bodyPr wrap="none" rtlCol="0" anchor="t"/>
          <a:lstStyle/>
          <a:p>
            <a:pPr algn="l" indent="0" marL="0">
              <a:lnSpc>
                <a:spcPts val="3062"/>
              </a:lnSpc>
              <a:buNone/>
            </a:pPr>
            <a:r>
              <a:rPr lang="en-US" sz="2187" b="1" dirty="0">
                <a:solidFill>
                  <a:srgbClr val="272525"/>
                </a:solidFill>
                <a:latin typeface="Lato" pitchFamily="34" charset="0"/>
                <a:ea typeface="Lato" pitchFamily="34" charset="-122"/>
                <a:cs typeface="Lato" pitchFamily="34" charset="-120"/>
              </a:rPr>
              <a:t>by Jeff Fitton</a:t>
            </a:r>
            <a:endParaRPr lang="en-US" sz="2187" dirty="0"/>
          </a:p>
        </p:txBody>
      </p:sp>
      <p:pic>
        <p:nvPicPr>
          <p:cNvPr id="9" name="Image 1" descr="preencoded.png">    </p:cNvPr>
          <p:cNvPicPr>
            <a:picLocks noChangeAspect="1"/>
          </p:cNvPicPr>
          <p:nvPr/>
        </p:nvPicPr>
        <p:blipFill>
          <a:blip r:embed="rId2"/>
          <a:stretch>
            <a:fillRect/>
          </a:stretch>
        </p:blipFill>
        <p:spPr>
          <a:xfrm>
            <a:off x="9144000" y="0"/>
            <a:ext cx="5486400" cy="8229600"/>
          </a:xfrm>
          <a:prstGeom prst="rect">
            <a:avLst/>
          </a:prstGeom>
        </p:spPr>
      </p:pic>
      <p:pic>
        <p:nvPicPr>
          <p:cNvPr id="10"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sp>
        <p:nvSpPr>
          <p:cNvPr id="4" name="Text 1"/>
          <p:cNvSpPr/>
          <p:nvPr/>
        </p:nvSpPr>
        <p:spPr>
          <a:xfrm>
            <a:off x="2037993" y="1247775"/>
            <a:ext cx="5829300" cy="694373"/>
          </a:xfrm>
          <a:prstGeom prst="rect">
            <a:avLst/>
          </a:prstGeom>
          <a:noFill/>
          <a:ln/>
        </p:spPr>
        <p:txBody>
          <a:bodyPr wrap="none" rtlCol="0" anchor="t"/>
          <a:lstStyle/>
          <a:p>
            <a:pPr indent="0" marL="0">
              <a:lnSpc>
                <a:spcPts val="5468"/>
              </a:lnSpc>
              <a:buNone/>
            </a:pPr>
            <a:r>
              <a:rPr lang="en-US" sz="4374" dirty="0">
                <a:solidFill>
                  <a:srgbClr val="312F2B"/>
                </a:solidFill>
                <a:latin typeface="Gelasio" pitchFamily="34" charset="0"/>
                <a:ea typeface="Gelasio" pitchFamily="34" charset="-122"/>
                <a:cs typeface="Gelasio" pitchFamily="34" charset="-120"/>
              </a:rPr>
              <a:t>Who is Walter Mischel?</a:t>
            </a:r>
            <a:endParaRPr lang="en-US" sz="4374" dirty="0"/>
          </a:p>
        </p:txBody>
      </p:sp>
      <p:sp>
        <p:nvSpPr>
          <p:cNvPr id="5" name="Shape 2"/>
          <p:cNvSpPr/>
          <p:nvPr/>
        </p:nvSpPr>
        <p:spPr>
          <a:xfrm>
            <a:off x="2037993" y="2386489"/>
            <a:ext cx="3370064" cy="4595336"/>
          </a:xfrm>
          <a:prstGeom prst="roundRect">
            <a:avLst>
              <a:gd name="adj" fmla="val 2967"/>
            </a:avLst>
          </a:prstGeom>
          <a:solidFill>
            <a:srgbClr val="E8E8E3"/>
          </a:solidFill>
          <a:ln w="13811">
            <a:solidFill>
              <a:srgbClr val="D1D1C7"/>
            </a:solidFill>
            <a:prstDash val="solid"/>
          </a:ln>
        </p:spPr>
      </p:sp>
      <p:sp>
        <p:nvSpPr>
          <p:cNvPr id="6" name="Text 3"/>
          <p:cNvSpPr/>
          <p:nvPr/>
        </p:nvSpPr>
        <p:spPr>
          <a:xfrm>
            <a:off x="2273975" y="2622471"/>
            <a:ext cx="2887980" cy="347186"/>
          </a:xfrm>
          <a:prstGeom prst="rect">
            <a:avLst/>
          </a:prstGeom>
          <a:noFill/>
          <a:ln/>
        </p:spPr>
        <p:txBody>
          <a:bodyPr wrap="none" rtlCol="0" anchor="t"/>
          <a:lstStyle/>
          <a:p>
            <a:pPr indent="0" marL="0">
              <a:lnSpc>
                <a:spcPts val="2734"/>
              </a:lnSpc>
              <a:buNone/>
            </a:pPr>
            <a:r>
              <a:rPr lang="en-US" sz="2187" dirty="0">
                <a:solidFill>
                  <a:srgbClr val="272525"/>
                </a:solidFill>
                <a:latin typeface="Gelasio" pitchFamily="34" charset="0"/>
                <a:ea typeface="Gelasio" pitchFamily="34" charset="-122"/>
                <a:cs typeface="Gelasio" pitchFamily="34" charset="-120"/>
              </a:rPr>
              <a:t>Pioneering Psychologist</a:t>
            </a:r>
            <a:endParaRPr lang="en-US" sz="2187" dirty="0"/>
          </a:p>
        </p:txBody>
      </p:sp>
      <p:sp>
        <p:nvSpPr>
          <p:cNvPr id="7" name="Text 4"/>
          <p:cNvSpPr/>
          <p:nvPr/>
        </p:nvSpPr>
        <p:spPr>
          <a:xfrm>
            <a:off x="2273975" y="3191828"/>
            <a:ext cx="2898100" cy="2843213"/>
          </a:xfrm>
          <a:prstGeom prst="rect">
            <a:avLst/>
          </a:prstGeom>
          <a:noFill/>
          <a:ln/>
        </p:spPr>
        <p:txBody>
          <a:bodyPr wrap="square" rtlCol="0" anchor="t"/>
          <a:lstStyle/>
          <a:p>
            <a:pPr indent="0" marL="0">
              <a:lnSpc>
                <a:spcPts val="2799"/>
              </a:lnSpc>
              <a:buNone/>
            </a:pPr>
            <a:r>
              <a:rPr lang="en-US" sz="1750" dirty="0">
                <a:solidFill>
                  <a:srgbClr val="272525"/>
                </a:solidFill>
                <a:latin typeface="Lato" pitchFamily="34" charset="0"/>
                <a:ea typeface="Lato" pitchFamily="34" charset="-122"/>
                <a:cs typeface="Lato" pitchFamily="34" charset="-120"/>
              </a:rPr>
              <a:t>Mischel's research focused on cognitive and personality psychology, and he was especially interested in the nature of self-control and the implications of delayed gratification for long-term goals.</a:t>
            </a:r>
            <a:endParaRPr lang="en-US" sz="1750" dirty="0"/>
          </a:p>
        </p:txBody>
      </p:sp>
      <p:sp>
        <p:nvSpPr>
          <p:cNvPr id="8" name="Shape 5"/>
          <p:cNvSpPr/>
          <p:nvPr/>
        </p:nvSpPr>
        <p:spPr>
          <a:xfrm>
            <a:off x="5630228" y="2386489"/>
            <a:ext cx="3370064" cy="4595336"/>
          </a:xfrm>
          <a:prstGeom prst="roundRect">
            <a:avLst>
              <a:gd name="adj" fmla="val 2967"/>
            </a:avLst>
          </a:prstGeom>
          <a:solidFill>
            <a:srgbClr val="E8E8E3"/>
          </a:solidFill>
          <a:ln w="13811">
            <a:solidFill>
              <a:srgbClr val="D1D1C7"/>
            </a:solidFill>
            <a:prstDash val="solid"/>
          </a:ln>
        </p:spPr>
      </p:sp>
      <p:sp>
        <p:nvSpPr>
          <p:cNvPr id="9" name="Text 6"/>
          <p:cNvSpPr/>
          <p:nvPr/>
        </p:nvSpPr>
        <p:spPr>
          <a:xfrm>
            <a:off x="5866209" y="2622471"/>
            <a:ext cx="2247900" cy="347186"/>
          </a:xfrm>
          <a:prstGeom prst="rect">
            <a:avLst/>
          </a:prstGeom>
          <a:noFill/>
          <a:ln/>
        </p:spPr>
        <p:txBody>
          <a:bodyPr wrap="none" rtlCol="0" anchor="t"/>
          <a:lstStyle/>
          <a:p>
            <a:pPr indent="0" marL="0">
              <a:lnSpc>
                <a:spcPts val="2734"/>
              </a:lnSpc>
              <a:buNone/>
            </a:pPr>
            <a:r>
              <a:rPr lang="en-US" sz="2187" dirty="0">
                <a:solidFill>
                  <a:srgbClr val="272525"/>
                </a:solidFill>
                <a:latin typeface="Gelasio" pitchFamily="34" charset="0"/>
                <a:ea typeface="Gelasio" pitchFamily="34" charset="-122"/>
                <a:cs typeface="Gelasio" pitchFamily="34" charset="-120"/>
              </a:rPr>
              <a:t>Marshmallow Test</a:t>
            </a:r>
            <a:endParaRPr lang="en-US" sz="2187" dirty="0"/>
          </a:p>
        </p:txBody>
      </p:sp>
      <p:sp>
        <p:nvSpPr>
          <p:cNvPr id="10" name="Text 7"/>
          <p:cNvSpPr/>
          <p:nvPr/>
        </p:nvSpPr>
        <p:spPr>
          <a:xfrm>
            <a:off x="5866209" y="3191828"/>
            <a:ext cx="2898100" cy="3554016"/>
          </a:xfrm>
          <a:prstGeom prst="rect">
            <a:avLst/>
          </a:prstGeom>
          <a:noFill/>
          <a:ln/>
        </p:spPr>
        <p:txBody>
          <a:bodyPr wrap="square" rtlCol="0" anchor="t"/>
          <a:lstStyle/>
          <a:p>
            <a:pPr indent="0" marL="0">
              <a:lnSpc>
                <a:spcPts val="2799"/>
              </a:lnSpc>
              <a:buNone/>
            </a:pPr>
            <a:r>
              <a:rPr lang="en-US" sz="1750" dirty="0">
                <a:solidFill>
                  <a:srgbClr val="272525"/>
                </a:solidFill>
                <a:latin typeface="Lato" pitchFamily="34" charset="0"/>
                <a:ea typeface="Lato" pitchFamily="34" charset="-122"/>
                <a:cs typeface="Lato" pitchFamily="34" charset="-120"/>
              </a:rPr>
              <a:t>Mischel's most famous experiment involves tempting young children to eat a single sweet treat immediately, or wait for double the reward later. The test gained wide exposure and yielded important insights into self-control and delayed gratification.</a:t>
            </a:r>
            <a:endParaRPr lang="en-US" sz="1750" dirty="0"/>
          </a:p>
        </p:txBody>
      </p:sp>
      <p:sp>
        <p:nvSpPr>
          <p:cNvPr id="11" name="Shape 8"/>
          <p:cNvSpPr/>
          <p:nvPr/>
        </p:nvSpPr>
        <p:spPr>
          <a:xfrm>
            <a:off x="9222462" y="2386489"/>
            <a:ext cx="3370064" cy="4595336"/>
          </a:xfrm>
          <a:prstGeom prst="roundRect">
            <a:avLst>
              <a:gd name="adj" fmla="val 2967"/>
            </a:avLst>
          </a:prstGeom>
          <a:solidFill>
            <a:srgbClr val="E8E8E3"/>
          </a:solidFill>
          <a:ln w="13811">
            <a:solidFill>
              <a:srgbClr val="D1D1C7"/>
            </a:solidFill>
            <a:prstDash val="solid"/>
          </a:ln>
        </p:spPr>
      </p:sp>
      <p:sp>
        <p:nvSpPr>
          <p:cNvPr id="12" name="Text 9"/>
          <p:cNvSpPr/>
          <p:nvPr/>
        </p:nvSpPr>
        <p:spPr>
          <a:xfrm>
            <a:off x="9458444" y="2622471"/>
            <a:ext cx="2788920" cy="347186"/>
          </a:xfrm>
          <a:prstGeom prst="rect">
            <a:avLst/>
          </a:prstGeom>
          <a:noFill/>
          <a:ln/>
        </p:spPr>
        <p:txBody>
          <a:bodyPr wrap="none" rtlCol="0" anchor="t"/>
          <a:lstStyle/>
          <a:p>
            <a:pPr indent="0" marL="0">
              <a:lnSpc>
                <a:spcPts val="2734"/>
              </a:lnSpc>
              <a:buNone/>
            </a:pPr>
            <a:r>
              <a:rPr lang="en-US" sz="2187" dirty="0">
                <a:solidFill>
                  <a:srgbClr val="272525"/>
                </a:solidFill>
                <a:latin typeface="Gelasio" pitchFamily="34" charset="0"/>
                <a:ea typeface="Gelasio" pitchFamily="34" charset="-122"/>
                <a:cs typeface="Gelasio" pitchFamily="34" charset="-120"/>
              </a:rPr>
              <a:t>Theories of Personality</a:t>
            </a:r>
            <a:endParaRPr lang="en-US" sz="2187" dirty="0"/>
          </a:p>
        </p:txBody>
      </p:sp>
      <p:sp>
        <p:nvSpPr>
          <p:cNvPr id="13" name="Text 10"/>
          <p:cNvSpPr/>
          <p:nvPr/>
        </p:nvSpPr>
        <p:spPr>
          <a:xfrm>
            <a:off x="9458444" y="3191828"/>
            <a:ext cx="2898100" cy="3198614"/>
          </a:xfrm>
          <a:prstGeom prst="rect">
            <a:avLst/>
          </a:prstGeom>
          <a:noFill/>
          <a:ln/>
        </p:spPr>
        <p:txBody>
          <a:bodyPr wrap="square" rtlCol="0" anchor="t"/>
          <a:lstStyle/>
          <a:p>
            <a:pPr indent="0" marL="0">
              <a:lnSpc>
                <a:spcPts val="2799"/>
              </a:lnSpc>
              <a:buNone/>
            </a:pPr>
            <a:r>
              <a:rPr lang="en-US" sz="1750" dirty="0">
                <a:solidFill>
                  <a:srgbClr val="272525"/>
                </a:solidFill>
                <a:latin typeface="Lato" pitchFamily="34" charset="0"/>
                <a:ea typeface="Lato" pitchFamily="34" charset="-122"/>
                <a:cs typeface="Lato" pitchFamily="34" charset="-120"/>
              </a:rPr>
              <a:t>Mischel's influential theories of personality have enjoyed a lasting impact. His studies on the situational specificity of behavior put the focus on context and challenged traditional views of personality traits as enduring predictors of behavior.</a:t>
            </a:r>
            <a:endParaRPr lang="en-US" sz="1750" dirty="0"/>
          </a:p>
        </p:txBody>
      </p:sp>
      <p:pic>
        <p:nvPicPr>
          <p:cNvPr id="14"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30433"/>
          </a:xfrm>
          <a:prstGeom prst="rect">
            <a:avLst/>
          </a:prstGeom>
          <a:solidFill>
            <a:srgbClr val="FFFFFF">
              <a:alpha val="75000"/>
            </a:srgbClr>
          </a:solidFill>
          <a:ln w="13454">
            <a:solidFill>
              <a:srgbClr val="FFFFFF">
                <a:alpha val="64000"/>
              </a:srgbClr>
            </a:solidFill>
            <a:prstDash val="solid"/>
          </a:ln>
        </p:spPr>
      </p:sp>
      <p:sp>
        <p:nvSpPr>
          <p:cNvPr id="4" name="Text 1"/>
          <p:cNvSpPr/>
          <p:nvPr/>
        </p:nvSpPr>
        <p:spPr>
          <a:xfrm>
            <a:off x="2171343" y="595551"/>
            <a:ext cx="5478780" cy="676870"/>
          </a:xfrm>
          <a:prstGeom prst="rect">
            <a:avLst/>
          </a:prstGeom>
          <a:noFill/>
          <a:ln/>
        </p:spPr>
        <p:txBody>
          <a:bodyPr wrap="none" rtlCol="0" anchor="t"/>
          <a:lstStyle/>
          <a:p>
            <a:pPr indent="0" marL="0">
              <a:lnSpc>
                <a:spcPts val="5329"/>
              </a:lnSpc>
              <a:buNone/>
            </a:pPr>
            <a:r>
              <a:rPr lang="en-US" sz="4263" dirty="0">
                <a:solidFill>
                  <a:srgbClr val="312F2B"/>
                </a:solidFill>
                <a:latin typeface="Gelasio" pitchFamily="34" charset="0"/>
                <a:ea typeface="Gelasio" pitchFamily="34" charset="-122"/>
                <a:cs typeface="Gelasio" pitchFamily="34" charset="-120"/>
              </a:rPr>
              <a:t>The Marshmallow Test</a:t>
            </a:r>
            <a:endParaRPr lang="en-US" sz="4263" dirty="0"/>
          </a:p>
        </p:txBody>
      </p:sp>
      <p:pic>
        <p:nvPicPr>
          <p:cNvPr id="5" name="Image 1" descr="preencoded.png">    </p:cNvPr>
          <p:cNvPicPr>
            <a:picLocks noChangeAspect="1"/>
          </p:cNvPicPr>
          <p:nvPr/>
        </p:nvPicPr>
        <p:blipFill>
          <a:blip r:embed="rId2"/>
          <a:stretch>
            <a:fillRect/>
          </a:stretch>
        </p:blipFill>
        <p:spPr>
          <a:xfrm>
            <a:off x="2171343" y="1705570"/>
            <a:ext cx="3212663" cy="1985486"/>
          </a:xfrm>
          <a:prstGeom prst="rect">
            <a:avLst/>
          </a:prstGeom>
        </p:spPr>
      </p:pic>
      <p:sp>
        <p:nvSpPr>
          <p:cNvPr id="6" name="Text 2"/>
          <p:cNvSpPr/>
          <p:nvPr/>
        </p:nvSpPr>
        <p:spPr>
          <a:xfrm>
            <a:off x="2171343" y="3961686"/>
            <a:ext cx="3025140" cy="338376"/>
          </a:xfrm>
          <a:prstGeom prst="rect">
            <a:avLst/>
          </a:prstGeom>
          <a:noFill/>
          <a:ln/>
        </p:spPr>
        <p:txBody>
          <a:bodyPr wrap="none" rtlCol="0" anchor="t"/>
          <a:lstStyle/>
          <a:p>
            <a:pPr algn="l" indent="0" marL="0">
              <a:lnSpc>
                <a:spcPts val="2665"/>
              </a:lnSpc>
              <a:buNone/>
            </a:pPr>
            <a:r>
              <a:rPr lang="en-US" sz="2132" dirty="0">
                <a:solidFill>
                  <a:srgbClr val="312F2B"/>
                </a:solidFill>
                <a:latin typeface="Gelasio" pitchFamily="34" charset="0"/>
                <a:ea typeface="Gelasio" pitchFamily="34" charset="-122"/>
                <a:cs typeface="Gelasio" pitchFamily="34" charset="-120"/>
              </a:rPr>
              <a:t>The Original Experiment</a:t>
            </a:r>
            <a:endParaRPr lang="en-US" sz="2132" dirty="0"/>
          </a:p>
        </p:txBody>
      </p:sp>
      <p:sp>
        <p:nvSpPr>
          <p:cNvPr id="7" name="Text 3"/>
          <p:cNvSpPr/>
          <p:nvPr/>
        </p:nvSpPr>
        <p:spPr>
          <a:xfrm>
            <a:off x="2171343" y="4516636"/>
            <a:ext cx="3212663" cy="3118247"/>
          </a:xfrm>
          <a:prstGeom prst="rect">
            <a:avLst/>
          </a:prstGeom>
          <a:noFill/>
          <a:ln/>
        </p:spPr>
        <p:txBody>
          <a:bodyPr wrap="square" rtlCol="0" anchor="t"/>
          <a:lstStyle/>
          <a:p>
            <a:pPr algn="l" indent="0" marL="0">
              <a:lnSpc>
                <a:spcPts val="2729"/>
              </a:lnSpc>
              <a:buNone/>
            </a:pPr>
            <a:r>
              <a:rPr lang="en-US" sz="1705" dirty="0">
                <a:solidFill>
                  <a:srgbClr val="272525"/>
                </a:solidFill>
                <a:latin typeface="Lato" pitchFamily="34" charset="0"/>
                <a:ea typeface="Lato" pitchFamily="34" charset="-122"/>
                <a:cs typeface="Lato" pitchFamily="34" charset="-120"/>
              </a:rPr>
              <a:t>Mischel and his colleagues conducted the marshmallow test in the 1960s with preschoolers. The researchers found that children who could defer gratification had better life outcomes, such as higher grades and lower obesity rates, years later.</a:t>
            </a:r>
            <a:endParaRPr lang="en-US" sz="1705" dirty="0"/>
          </a:p>
        </p:txBody>
      </p:sp>
      <p:pic>
        <p:nvPicPr>
          <p:cNvPr id="8" name="Image 2" descr="preencoded.png">    </p:cNvPr>
          <p:cNvPicPr>
            <a:picLocks noChangeAspect="1"/>
          </p:cNvPicPr>
          <p:nvPr/>
        </p:nvPicPr>
        <p:blipFill>
          <a:blip r:embed="rId3"/>
          <a:stretch>
            <a:fillRect/>
          </a:stretch>
        </p:blipFill>
        <p:spPr>
          <a:xfrm>
            <a:off x="5708809" y="1705570"/>
            <a:ext cx="3212663" cy="1985486"/>
          </a:xfrm>
          <a:prstGeom prst="rect">
            <a:avLst/>
          </a:prstGeom>
        </p:spPr>
      </p:pic>
      <p:sp>
        <p:nvSpPr>
          <p:cNvPr id="9" name="Text 4"/>
          <p:cNvSpPr/>
          <p:nvPr/>
        </p:nvSpPr>
        <p:spPr>
          <a:xfrm>
            <a:off x="5708809" y="3961686"/>
            <a:ext cx="3212663" cy="676751"/>
          </a:xfrm>
          <a:prstGeom prst="rect">
            <a:avLst/>
          </a:prstGeom>
          <a:noFill/>
          <a:ln/>
        </p:spPr>
        <p:txBody>
          <a:bodyPr wrap="square" rtlCol="0" anchor="t"/>
          <a:lstStyle/>
          <a:p>
            <a:pPr algn="l" indent="0" marL="0">
              <a:lnSpc>
                <a:spcPts val="2665"/>
              </a:lnSpc>
              <a:buNone/>
            </a:pPr>
            <a:r>
              <a:rPr lang="en-US" sz="2132" dirty="0">
                <a:solidFill>
                  <a:srgbClr val="312F2B"/>
                </a:solidFill>
                <a:latin typeface="Gelasio" pitchFamily="34" charset="0"/>
                <a:ea typeface="Gelasio" pitchFamily="34" charset="-122"/>
                <a:cs typeface="Gelasio" pitchFamily="34" charset="-120"/>
              </a:rPr>
              <a:t>The Importance of Willpower</a:t>
            </a:r>
            <a:endParaRPr lang="en-US" sz="2132" dirty="0"/>
          </a:p>
        </p:txBody>
      </p:sp>
      <p:sp>
        <p:nvSpPr>
          <p:cNvPr id="10" name="Text 5"/>
          <p:cNvSpPr/>
          <p:nvPr/>
        </p:nvSpPr>
        <p:spPr>
          <a:xfrm>
            <a:off x="5708809" y="4855012"/>
            <a:ext cx="3212663" cy="2425303"/>
          </a:xfrm>
          <a:prstGeom prst="rect">
            <a:avLst/>
          </a:prstGeom>
          <a:noFill/>
          <a:ln/>
        </p:spPr>
        <p:txBody>
          <a:bodyPr wrap="square" rtlCol="0" anchor="t"/>
          <a:lstStyle/>
          <a:p>
            <a:pPr algn="l" indent="0" marL="0">
              <a:lnSpc>
                <a:spcPts val="2729"/>
              </a:lnSpc>
              <a:buNone/>
            </a:pPr>
            <a:r>
              <a:rPr lang="en-US" sz="1705" dirty="0">
                <a:solidFill>
                  <a:srgbClr val="272525"/>
                </a:solidFill>
                <a:latin typeface="Lato" pitchFamily="34" charset="0"/>
                <a:ea typeface="Lato" pitchFamily="34" charset="-122"/>
                <a:cs typeface="Lato" pitchFamily="34" charset="-120"/>
              </a:rPr>
              <a:t>Delaying gratification is critical for success in many areas of life. Mischel showed that developing willpower can lead to improvements in academic performance, health outcomes, and personal relationships.</a:t>
            </a:r>
            <a:endParaRPr lang="en-US" sz="1705" dirty="0"/>
          </a:p>
        </p:txBody>
      </p:sp>
      <p:pic>
        <p:nvPicPr>
          <p:cNvPr id="11" name="Image 3" descr="preencoded.png">    </p:cNvPr>
          <p:cNvPicPr>
            <a:picLocks noChangeAspect="1"/>
          </p:cNvPicPr>
          <p:nvPr/>
        </p:nvPicPr>
        <p:blipFill>
          <a:blip r:embed="rId4"/>
          <a:stretch>
            <a:fillRect/>
          </a:stretch>
        </p:blipFill>
        <p:spPr>
          <a:xfrm>
            <a:off x="9246275" y="1705570"/>
            <a:ext cx="3212783" cy="1985605"/>
          </a:xfrm>
          <a:prstGeom prst="rect">
            <a:avLst/>
          </a:prstGeom>
        </p:spPr>
      </p:pic>
      <p:sp>
        <p:nvSpPr>
          <p:cNvPr id="12" name="Text 6"/>
          <p:cNvSpPr/>
          <p:nvPr/>
        </p:nvSpPr>
        <p:spPr>
          <a:xfrm>
            <a:off x="9246275" y="3961805"/>
            <a:ext cx="2476500" cy="338376"/>
          </a:xfrm>
          <a:prstGeom prst="rect">
            <a:avLst/>
          </a:prstGeom>
          <a:noFill/>
          <a:ln/>
        </p:spPr>
        <p:txBody>
          <a:bodyPr wrap="none" rtlCol="0" anchor="t"/>
          <a:lstStyle/>
          <a:p>
            <a:pPr algn="l" indent="0" marL="0">
              <a:lnSpc>
                <a:spcPts val="2665"/>
              </a:lnSpc>
              <a:buNone/>
            </a:pPr>
            <a:r>
              <a:rPr lang="en-US" sz="2132" dirty="0">
                <a:solidFill>
                  <a:srgbClr val="312F2B"/>
                </a:solidFill>
                <a:latin typeface="Gelasio" pitchFamily="34" charset="0"/>
                <a:ea typeface="Gelasio" pitchFamily="34" charset="-122"/>
                <a:cs typeface="Gelasio" pitchFamily="34" charset="-120"/>
              </a:rPr>
              <a:t>Tips for Self-Control</a:t>
            </a:r>
            <a:endParaRPr lang="en-US" sz="2132" dirty="0"/>
          </a:p>
        </p:txBody>
      </p:sp>
      <p:sp>
        <p:nvSpPr>
          <p:cNvPr id="13" name="Text 7"/>
          <p:cNvSpPr/>
          <p:nvPr/>
        </p:nvSpPr>
        <p:spPr>
          <a:xfrm>
            <a:off x="9246275" y="4516755"/>
            <a:ext cx="3212783" cy="2425303"/>
          </a:xfrm>
          <a:prstGeom prst="rect">
            <a:avLst/>
          </a:prstGeom>
          <a:noFill/>
          <a:ln/>
        </p:spPr>
        <p:txBody>
          <a:bodyPr wrap="square" rtlCol="0" anchor="t"/>
          <a:lstStyle/>
          <a:p>
            <a:pPr algn="l" indent="0" marL="0">
              <a:lnSpc>
                <a:spcPts val="2729"/>
              </a:lnSpc>
              <a:buNone/>
            </a:pPr>
            <a:r>
              <a:rPr lang="en-US" sz="1705" dirty="0">
                <a:solidFill>
                  <a:srgbClr val="272525"/>
                </a:solidFill>
                <a:latin typeface="Lato" pitchFamily="34" charset="0"/>
                <a:ea typeface="Lato" pitchFamily="34" charset="-122"/>
                <a:cs typeface="Lato" pitchFamily="34" charset="-120"/>
              </a:rPr>
              <a:t>Mischel's research identified several key skills that help build willpower, such as distraction, cognitive reappraisal, and goal-setting. These skills can be learned and practiced to improve self-control and resist temptation.</a:t>
            </a:r>
            <a:endParaRPr lang="en-US" sz="1705" dirty="0"/>
          </a:p>
        </p:txBody>
      </p:sp>
      <p:pic>
        <p:nvPicPr>
          <p:cNvPr id="14" name="Image 4" descr="preencoded.png">
            <a:hlinkClick r:id="rId6" tooltip=""/>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2263">
            <a:solidFill>
              <a:srgbClr val="FFFFFF">
                <a:alpha val="64000"/>
              </a:srgbClr>
            </a:solidFill>
            <a:prstDash val="solid"/>
          </a:ln>
        </p:spPr>
      </p:sp>
      <p:sp>
        <p:nvSpPr>
          <p:cNvPr id="4" name="Text 1"/>
          <p:cNvSpPr/>
          <p:nvPr/>
        </p:nvSpPr>
        <p:spPr>
          <a:xfrm>
            <a:off x="2654975" y="541139"/>
            <a:ext cx="7749540" cy="613172"/>
          </a:xfrm>
          <a:prstGeom prst="rect">
            <a:avLst/>
          </a:prstGeom>
          <a:noFill/>
          <a:ln/>
        </p:spPr>
        <p:txBody>
          <a:bodyPr wrap="none" rtlCol="0" anchor="t"/>
          <a:lstStyle/>
          <a:p>
            <a:pPr indent="0" marL="0">
              <a:lnSpc>
                <a:spcPts val="4828"/>
              </a:lnSpc>
              <a:buNone/>
            </a:pPr>
            <a:r>
              <a:rPr lang="en-US" sz="3863" dirty="0">
                <a:solidFill>
                  <a:srgbClr val="312F2B"/>
                </a:solidFill>
                <a:latin typeface="Gelasio" pitchFamily="34" charset="0"/>
                <a:ea typeface="Gelasio" pitchFamily="34" charset="-122"/>
                <a:cs typeface="Gelasio" pitchFamily="34" charset="-120"/>
              </a:rPr>
              <a:t>Key Skills for Developing Willpower</a:t>
            </a:r>
            <a:endParaRPr lang="en-US" sz="3863" dirty="0"/>
          </a:p>
        </p:txBody>
      </p:sp>
      <p:sp>
        <p:nvSpPr>
          <p:cNvPr id="5" name="Shape 2"/>
          <p:cNvSpPr/>
          <p:nvPr/>
        </p:nvSpPr>
        <p:spPr>
          <a:xfrm>
            <a:off x="7295555" y="1546741"/>
            <a:ext cx="39172" cy="6141720"/>
          </a:xfrm>
          <a:prstGeom prst="rect">
            <a:avLst/>
          </a:prstGeom>
          <a:solidFill>
            <a:srgbClr val="D1D1C7"/>
          </a:solidFill>
          <a:ln/>
        </p:spPr>
      </p:sp>
      <p:sp>
        <p:nvSpPr>
          <p:cNvPr id="6" name="Shape 3"/>
          <p:cNvSpPr/>
          <p:nvPr/>
        </p:nvSpPr>
        <p:spPr>
          <a:xfrm>
            <a:off x="7535823" y="1901130"/>
            <a:ext cx="686753" cy="39172"/>
          </a:xfrm>
          <a:prstGeom prst="rect">
            <a:avLst/>
          </a:prstGeom>
          <a:solidFill>
            <a:srgbClr val="D1D1C7"/>
          </a:solidFill>
          <a:ln/>
        </p:spPr>
      </p:sp>
      <p:sp>
        <p:nvSpPr>
          <p:cNvPr id="7" name="Shape 4"/>
          <p:cNvSpPr/>
          <p:nvPr/>
        </p:nvSpPr>
        <p:spPr>
          <a:xfrm>
            <a:off x="7094339" y="1700093"/>
            <a:ext cx="441484" cy="441484"/>
          </a:xfrm>
          <a:prstGeom prst="roundRect">
            <a:avLst>
              <a:gd name="adj" fmla="val 20000"/>
            </a:avLst>
          </a:prstGeom>
          <a:solidFill>
            <a:srgbClr val="E8E8E3"/>
          </a:solidFill>
          <a:ln w="12263">
            <a:solidFill>
              <a:srgbClr val="D1D1C7"/>
            </a:solidFill>
            <a:prstDash val="solid"/>
          </a:ln>
        </p:spPr>
      </p:sp>
      <p:sp>
        <p:nvSpPr>
          <p:cNvPr id="8" name="Text 5"/>
          <p:cNvSpPr/>
          <p:nvPr/>
        </p:nvSpPr>
        <p:spPr>
          <a:xfrm>
            <a:off x="7250311" y="1736884"/>
            <a:ext cx="129540" cy="367903"/>
          </a:xfrm>
          <a:prstGeom prst="rect">
            <a:avLst/>
          </a:prstGeom>
          <a:noFill/>
          <a:ln/>
        </p:spPr>
        <p:txBody>
          <a:bodyPr wrap="none" rtlCol="0" anchor="t"/>
          <a:lstStyle/>
          <a:p>
            <a:pPr algn="ctr" indent="0" marL="0">
              <a:lnSpc>
                <a:spcPts val="2897"/>
              </a:lnSpc>
              <a:buNone/>
            </a:pPr>
            <a:r>
              <a:rPr lang="en-US" sz="2318" dirty="0">
                <a:solidFill>
                  <a:srgbClr val="272525"/>
                </a:solidFill>
                <a:latin typeface="Gelasio" pitchFamily="34" charset="0"/>
                <a:ea typeface="Gelasio" pitchFamily="34" charset="-122"/>
                <a:cs typeface="Gelasio" pitchFamily="34" charset="-120"/>
              </a:rPr>
              <a:t>1</a:t>
            </a:r>
            <a:endParaRPr lang="en-US" sz="2318" dirty="0"/>
          </a:p>
        </p:txBody>
      </p:sp>
      <p:sp>
        <p:nvSpPr>
          <p:cNvPr id="9" name="Text 6"/>
          <p:cNvSpPr/>
          <p:nvPr/>
        </p:nvSpPr>
        <p:spPr>
          <a:xfrm>
            <a:off x="8394263" y="1742956"/>
            <a:ext cx="2339340" cy="306586"/>
          </a:xfrm>
          <a:prstGeom prst="rect">
            <a:avLst/>
          </a:prstGeom>
          <a:noFill/>
          <a:ln/>
        </p:spPr>
        <p:txBody>
          <a:bodyPr wrap="none" rtlCol="0" anchor="t"/>
          <a:lstStyle/>
          <a:p>
            <a:pPr algn="l" indent="0" marL="0">
              <a:lnSpc>
                <a:spcPts val="2414"/>
              </a:lnSpc>
              <a:buNone/>
            </a:pPr>
            <a:r>
              <a:rPr lang="en-US" sz="1931" dirty="0">
                <a:solidFill>
                  <a:srgbClr val="272525"/>
                </a:solidFill>
                <a:latin typeface="Gelasio" pitchFamily="34" charset="0"/>
                <a:ea typeface="Gelasio" pitchFamily="34" charset="-122"/>
                <a:cs typeface="Gelasio" pitchFamily="34" charset="-120"/>
              </a:rPr>
              <a:t>Cognitive Reappraisal</a:t>
            </a:r>
            <a:endParaRPr lang="en-US" sz="1931" dirty="0"/>
          </a:p>
        </p:txBody>
      </p:sp>
      <p:sp>
        <p:nvSpPr>
          <p:cNvPr id="10" name="Text 7"/>
          <p:cNvSpPr/>
          <p:nvPr/>
        </p:nvSpPr>
        <p:spPr>
          <a:xfrm>
            <a:off x="8394263" y="2245757"/>
            <a:ext cx="3581043" cy="1569244"/>
          </a:xfrm>
          <a:prstGeom prst="rect">
            <a:avLst/>
          </a:prstGeom>
          <a:noFill/>
          <a:ln/>
        </p:spPr>
        <p:txBody>
          <a:bodyPr wrap="square" rtlCol="0" anchor="t"/>
          <a:lstStyle/>
          <a:p>
            <a:pPr algn="l" indent="0" marL="0">
              <a:lnSpc>
                <a:spcPts val="2472"/>
              </a:lnSpc>
              <a:buNone/>
            </a:pPr>
            <a:r>
              <a:rPr lang="en-US" sz="1545" dirty="0">
                <a:solidFill>
                  <a:srgbClr val="272525"/>
                </a:solidFill>
                <a:latin typeface="Lato" pitchFamily="34" charset="0"/>
                <a:ea typeface="Lato" pitchFamily="34" charset="-122"/>
                <a:cs typeface="Lato" pitchFamily="34" charset="-120"/>
              </a:rPr>
              <a:t>Rather than react impulsively to temptation, it's important to think about the situation in a different way that reduces its emotional impact and allows for more reasoned decision making.</a:t>
            </a:r>
            <a:endParaRPr lang="en-US" sz="1545" dirty="0"/>
          </a:p>
        </p:txBody>
      </p:sp>
      <p:sp>
        <p:nvSpPr>
          <p:cNvPr id="11" name="Shape 8"/>
          <p:cNvSpPr/>
          <p:nvPr/>
        </p:nvSpPr>
        <p:spPr>
          <a:xfrm>
            <a:off x="6407587" y="2882205"/>
            <a:ext cx="686753" cy="39172"/>
          </a:xfrm>
          <a:prstGeom prst="rect">
            <a:avLst/>
          </a:prstGeom>
          <a:solidFill>
            <a:srgbClr val="D1D1C7"/>
          </a:solidFill>
          <a:ln/>
        </p:spPr>
      </p:sp>
      <p:sp>
        <p:nvSpPr>
          <p:cNvPr id="12" name="Shape 9"/>
          <p:cNvSpPr/>
          <p:nvPr/>
        </p:nvSpPr>
        <p:spPr>
          <a:xfrm>
            <a:off x="7094339" y="2681168"/>
            <a:ext cx="441484" cy="441484"/>
          </a:xfrm>
          <a:prstGeom prst="roundRect">
            <a:avLst>
              <a:gd name="adj" fmla="val 20000"/>
            </a:avLst>
          </a:prstGeom>
          <a:solidFill>
            <a:srgbClr val="E8E8E3"/>
          </a:solidFill>
          <a:ln w="12263">
            <a:solidFill>
              <a:srgbClr val="D1D1C7"/>
            </a:solidFill>
            <a:prstDash val="solid"/>
          </a:ln>
        </p:spPr>
      </p:sp>
      <p:sp>
        <p:nvSpPr>
          <p:cNvPr id="13" name="Text 10"/>
          <p:cNvSpPr/>
          <p:nvPr/>
        </p:nvSpPr>
        <p:spPr>
          <a:xfrm>
            <a:off x="7231261" y="2717959"/>
            <a:ext cx="167640" cy="367903"/>
          </a:xfrm>
          <a:prstGeom prst="rect">
            <a:avLst/>
          </a:prstGeom>
          <a:noFill/>
          <a:ln/>
        </p:spPr>
        <p:txBody>
          <a:bodyPr wrap="none" rtlCol="0" anchor="t"/>
          <a:lstStyle/>
          <a:p>
            <a:pPr algn="ctr" indent="0" marL="0">
              <a:lnSpc>
                <a:spcPts val="2897"/>
              </a:lnSpc>
              <a:buNone/>
            </a:pPr>
            <a:r>
              <a:rPr lang="en-US" sz="2318" dirty="0">
                <a:solidFill>
                  <a:srgbClr val="272525"/>
                </a:solidFill>
                <a:latin typeface="Gelasio" pitchFamily="34" charset="0"/>
                <a:ea typeface="Gelasio" pitchFamily="34" charset="-122"/>
                <a:cs typeface="Gelasio" pitchFamily="34" charset="-120"/>
              </a:rPr>
              <a:t>2</a:t>
            </a:r>
            <a:endParaRPr lang="en-US" sz="2318" dirty="0"/>
          </a:p>
        </p:txBody>
      </p:sp>
      <p:sp>
        <p:nvSpPr>
          <p:cNvPr id="14" name="Text 11"/>
          <p:cNvSpPr/>
          <p:nvPr/>
        </p:nvSpPr>
        <p:spPr>
          <a:xfrm>
            <a:off x="4273748" y="2724031"/>
            <a:ext cx="1962150" cy="306586"/>
          </a:xfrm>
          <a:prstGeom prst="rect">
            <a:avLst/>
          </a:prstGeom>
          <a:noFill/>
          <a:ln/>
        </p:spPr>
        <p:txBody>
          <a:bodyPr wrap="none" rtlCol="0" anchor="t"/>
          <a:lstStyle/>
          <a:p>
            <a:pPr algn="r" indent="0" marL="0">
              <a:lnSpc>
                <a:spcPts val="2414"/>
              </a:lnSpc>
              <a:buNone/>
            </a:pPr>
            <a:r>
              <a:rPr lang="en-US" sz="1931" dirty="0">
                <a:solidFill>
                  <a:srgbClr val="272525"/>
                </a:solidFill>
                <a:latin typeface="Gelasio" pitchFamily="34" charset="0"/>
                <a:ea typeface="Gelasio" pitchFamily="34" charset="-122"/>
                <a:cs typeface="Gelasio" pitchFamily="34" charset="-120"/>
              </a:rPr>
              <a:t>Distraction</a:t>
            </a:r>
            <a:endParaRPr lang="en-US" sz="1931" dirty="0"/>
          </a:p>
        </p:txBody>
      </p:sp>
      <p:sp>
        <p:nvSpPr>
          <p:cNvPr id="15" name="Text 12"/>
          <p:cNvSpPr/>
          <p:nvPr/>
        </p:nvSpPr>
        <p:spPr>
          <a:xfrm>
            <a:off x="2654975" y="3226832"/>
            <a:ext cx="3580924" cy="1569244"/>
          </a:xfrm>
          <a:prstGeom prst="rect">
            <a:avLst/>
          </a:prstGeom>
          <a:noFill/>
          <a:ln/>
        </p:spPr>
        <p:txBody>
          <a:bodyPr wrap="square" rtlCol="0" anchor="t"/>
          <a:lstStyle/>
          <a:p>
            <a:pPr algn="r" indent="0" marL="0">
              <a:lnSpc>
                <a:spcPts val="2472"/>
              </a:lnSpc>
              <a:buNone/>
            </a:pPr>
            <a:r>
              <a:rPr lang="en-US" sz="1545" dirty="0">
                <a:solidFill>
                  <a:srgbClr val="272525"/>
                </a:solidFill>
                <a:latin typeface="Lato" pitchFamily="34" charset="0"/>
                <a:ea typeface="Lato" pitchFamily="34" charset="-122"/>
                <a:cs typeface="Lato" pitchFamily="34" charset="-120"/>
              </a:rPr>
              <a:t>Distract your brain from the immediate pleasure of temptation and focus instead on the future benefits of self-control by engaging in other activities or thinking about your long-term goals.</a:t>
            </a:r>
            <a:endParaRPr lang="en-US" sz="1545" dirty="0"/>
          </a:p>
        </p:txBody>
      </p:sp>
      <p:sp>
        <p:nvSpPr>
          <p:cNvPr id="16" name="Shape 13"/>
          <p:cNvSpPr/>
          <p:nvPr/>
        </p:nvSpPr>
        <p:spPr>
          <a:xfrm>
            <a:off x="7535823" y="4561820"/>
            <a:ext cx="686753" cy="39172"/>
          </a:xfrm>
          <a:prstGeom prst="rect">
            <a:avLst/>
          </a:prstGeom>
          <a:solidFill>
            <a:srgbClr val="D1D1C7"/>
          </a:solidFill>
          <a:ln/>
        </p:spPr>
      </p:sp>
      <p:sp>
        <p:nvSpPr>
          <p:cNvPr id="17" name="Shape 14"/>
          <p:cNvSpPr/>
          <p:nvPr/>
        </p:nvSpPr>
        <p:spPr>
          <a:xfrm>
            <a:off x="7094339" y="4360783"/>
            <a:ext cx="441484" cy="441484"/>
          </a:xfrm>
          <a:prstGeom prst="roundRect">
            <a:avLst>
              <a:gd name="adj" fmla="val 20000"/>
            </a:avLst>
          </a:prstGeom>
          <a:solidFill>
            <a:srgbClr val="E8E8E3"/>
          </a:solidFill>
          <a:ln w="12263">
            <a:solidFill>
              <a:srgbClr val="D1D1C7"/>
            </a:solidFill>
            <a:prstDash val="solid"/>
          </a:ln>
        </p:spPr>
      </p:sp>
      <p:sp>
        <p:nvSpPr>
          <p:cNvPr id="18" name="Text 15"/>
          <p:cNvSpPr/>
          <p:nvPr/>
        </p:nvSpPr>
        <p:spPr>
          <a:xfrm>
            <a:off x="7231261" y="4397573"/>
            <a:ext cx="167640" cy="367903"/>
          </a:xfrm>
          <a:prstGeom prst="rect">
            <a:avLst/>
          </a:prstGeom>
          <a:noFill/>
          <a:ln/>
        </p:spPr>
        <p:txBody>
          <a:bodyPr wrap="none" rtlCol="0" anchor="t"/>
          <a:lstStyle/>
          <a:p>
            <a:pPr algn="ctr" indent="0" marL="0">
              <a:lnSpc>
                <a:spcPts val="2897"/>
              </a:lnSpc>
              <a:buNone/>
            </a:pPr>
            <a:r>
              <a:rPr lang="en-US" sz="2318" dirty="0">
                <a:solidFill>
                  <a:srgbClr val="272525"/>
                </a:solidFill>
                <a:latin typeface="Gelasio" pitchFamily="34" charset="0"/>
                <a:ea typeface="Gelasio" pitchFamily="34" charset="-122"/>
                <a:cs typeface="Gelasio" pitchFamily="34" charset="-120"/>
              </a:rPr>
              <a:t>3</a:t>
            </a:r>
            <a:endParaRPr lang="en-US" sz="2318" dirty="0"/>
          </a:p>
        </p:txBody>
      </p:sp>
      <p:sp>
        <p:nvSpPr>
          <p:cNvPr id="19" name="Text 16"/>
          <p:cNvSpPr/>
          <p:nvPr/>
        </p:nvSpPr>
        <p:spPr>
          <a:xfrm>
            <a:off x="8394263" y="4403646"/>
            <a:ext cx="1962150" cy="306586"/>
          </a:xfrm>
          <a:prstGeom prst="rect">
            <a:avLst/>
          </a:prstGeom>
          <a:noFill/>
          <a:ln/>
        </p:spPr>
        <p:txBody>
          <a:bodyPr wrap="none" rtlCol="0" anchor="t"/>
          <a:lstStyle/>
          <a:p>
            <a:pPr algn="l" indent="0" marL="0">
              <a:lnSpc>
                <a:spcPts val="2414"/>
              </a:lnSpc>
              <a:buNone/>
            </a:pPr>
            <a:r>
              <a:rPr lang="en-US" sz="1931" dirty="0">
                <a:solidFill>
                  <a:srgbClr val="272525"/>
                </a:solidFill>
                <a:latin typeface="Gelasio" pitchFamily="34" charset="0"/>
                <a:ea typeface="Gelasio" pitchFamily="34" charset="-122"/>
                <a:cs typeface="Gelasio" pitchFamily="34" charset="-120"/>
              </a:rPr>
              <a:t>Goal-Setting</a:t>
            </a:r>
            <a:endParaRPr lang="en-US" sz="1931" dirty="0"/>
          </a:p>
        </p:txBody>
      </p:sp>
      <p:sp>
        <p:nvSpPr>
          <p:cNvPr id="20" name="Text 17"/>
          <p:cNvSpPr/>
          <p:nvPr/>
        </p:nvSpPr>
        <p:spPr>
          <a:xfrm>
            <a:off x="8394263" y="4906447"/>
            <a:ext cx="3581043" cy="941546"/>
          </a:xfrm>
          <a:prstGeom prst="rect">
            <a:avLst/>
          </a:prstGeom>
          <a:noFill/>
          <a:ln/>
        </p:spPr>
        <p:txBody>
          <a:bodyPr wrap="square" rtlCol="0" anchor="t"/>
          <a:lstStyle/>
          <a:p>
            <a:pPr algn="l" indent="0" marL="0">
              <a:lnSpc>
                <a:spcPts val="2472"/>
              </a:lnSpc>
              <a:buNone/>
            </a:pPr>
            <a:r>
              <a:rPr lang="en-US" sz="1545" dirty="0">
                <a:solidFill>
                  <a:srgbClr val="272525"/>
                </a:solidFill>
                <a:latin typeface="Lato" pitchFamily="34" charset="0"/>
                <a:ea typeface="Lato" pitchFamily="34" charset="-122"/>
                <a:cs typeface="Lato" pitchFamily="34" charset="-120"/>
              </a:rPr>
              <a:t>Set small, achievable goals that lead to the larger one so you can track progress and celebrate milestones along the way.</a:t>
            </a:r>
            <a:endParaRPr lang="en-US" sz="1545" dirty="0"/>
          </a:p>
        </p:txBody>
      </p:sp>
      <p:sp>
        <p:nvSpPr>
          <p:cNvPr id="21" name="Shape 18"/>
          <p:cNvSpPr/>
          <p:nvPr/>
        </p:nvSpPr>
        <p:spPr>
          <a:xfrm>
            <a:off x="6407587" y="5892225"/>
            <a:ext cx="686753" cy="39172"/>
          </a:xfrm>
          <a:prstGeom prst="rect">
            <a:avLst/>
          </a:prstGeom>
          <a:solidFill>
            <a:srgbClr val="D1D1C7"/>
          </a:solidFill>
          <a:ln/>
        </p:spPr>
      </p:sp>
      <p:sp>
        <p:nvSpPr>
          <p:cNvPr id="22" name="Shape 19"/>
          <p:cNvSpPr/>
          <p:nvPr/>
        </p:nvSpPr>
        <p:spPr>
          <a:xfrm>
            <a:off x="7094339" y="5691188"/>
            <a:ext cx="441484" cy="441484"/>
          </a:xfrm>
          <a:prstGeom prst="roundRect">
            <a:avLst>
              <a:gd name="adj" fmla="val 20000"/>
            </a:avLst>
          </a:prstGeom>
          <a:solidFill>
            <a:srgbClr val="E8E8E3"/>
          </a:solidFill>
          <a:ln w="12263">
            <a:solidFill>
              <a:srgbClr val="D1D1C7"/>
            </a:solidFill>
            <a:prstDash val="solid"/>
          </a:ln>
        </p:spPr>
      </p:sp>
      <p:sp>
        <p:nvSpPr>
          <p:cNvPr id="23" name="Text 20"/>
          <p:cNvSpPr/>
          <p:nvPr/>
        </p:nvSpPr>
        <p:spPr>
          <a:xfrm>
            <a:off x="7231261" y="5727978"/>
            <a:ext cx="167640" cy="367903"/>
          </a:xfrm>
          <a:prstGeom prst="rect">
            <a:avLst/>
          </a:prstGeom>
          <a:noFill/>
          <a:ln/>
        </p:spPr>
        <p:txBody>
          <a:bodyPr wrap="none" rtlCol="0" anchor="t"/>
          <a:lstStyle/>
          <a:p>
            <a:pPr algn="ctr" indent="0" marL="0">
              <a:lnSpc>
                <a:spcPts val="2897"/>
              </a:lnSpc>
              <a:buNone/>
            </a:pPr>
            <a:r>
              <a:rPr lang="en-US" sz="2318" dirty="0">
                <a:solidFill>
                  <a:srgbClr val="272525"/>
                </a:solidFill>
                <a:latin typeface="Gelasio" pitchFamily="34" charset="0"/>
                <a:ea typeface="Gelasio" pitchFamily="34" charset="-122"/>
                <a:cs typeface="Gelasio" pitchFamily="34" charset="-120"/>
              </a:rPr>
              <a:t>4</a:t>
            </a:r>
            <a:endParaRPr lang="en-US" sz="2318" dirty="0"/>
          </a:p>
        </p:txBody>
      </p:sp>
      <p:sp>
        <p:nvSpPr>
          <p:cNvPr id="24" name="Text 21"/>
          <p:cNvSpPr/>
          <p:nvPr/>
        </p:nvSpPr>
        <p:spPr>
          <a:xfrm>
            <a:off x="4273748" y="5734050"/>
            <a:ext cx="1962150" cy="306586"/>
          </a:xfrm>
          <a:prstGeom prst="rect">
            <a:avLst/>
          </a:prstGeom>
          <a:noFill/>
          <a:ln/>
        </p:spPr>
        <p:txBody>
          <a:bodyPr wrap="none" rtlCol="0" anchor="t"/>
          <a:lstStyle/>
          <a:p>
            <a:pPr algn="r" indent="0" marL="0">
              <a:lnSpc>
                <a:spcPts val="2414"/>
              </a:lnSpc>
              <a:buNone/>
            </a:pPr>
            <a:r>
              <a:rPr lang="en-US" sz="1931" dirty="0">
                <a:solidFill>
                  <a:srgbClr val="272525"/>
                </a:solidFill>
                <a:latin typeface="Gelasio" pitchFamily="34" charset="0"/>
                <a:ea typeface="Gelasio" pitchFamily="34" charset="-122"/>
                <a:cs typeface="Gelasio" pitchFamily="34" charset="-120"/>
              </a:rPr>
              <a:t>Visualization</a:t>
            </a:r>
            <a:endParaRPr lang="en-US" sz="1931" dirty="0"/>
          </a:p>
        </p:txBody>
      </p:sp>
      <p:sp>
        <p:nvSpPr>
          <p:cNvPr id="25" name="Text 22"/>
          <p:cNvSpPr/>
          <p:nvPr/>
        </p:nvSpPr>
        <p:spPr>
          <a:xfrm>
            <a:off x="2654975" y="6236851"/>
            <a:ext cx="3580924" cy="1255395"/>
          </a:xfrm>
          <a:prstGeom prst="rect">
            <a:avLst/>
          </a:prstGeom>
          <a:noFill/>
          <a:ln/>
        </p:spPr>
        <p:txBody>
          <a:bodyPr wrap="square" rtlCol="0" anchor="t"/>
          <a:lstStyle/>
          <a:p>
            <a:pPr algn="r" indent="0" marL="0">
              <a:lnSpc>
                <a:spcPts val="2472"/>
              </a:lnSpc>
              <a:buNone/>
            </a:pPr>
            <a:r>
              <a:rPr lang="en-US" sz="1545" dirty="0">
                <a:solidFill>
                  <a:srgbClr val="272525"/>
                </a:solidFill>
                <a:latin typeface="Lato" pitchFamily="34" charset="0"/>
                <a:ea typeface="Lato" pitchFamily="34" charset="-122"/>
                <a:cs typeface="Lato" pitchFamily="34" charset="-120"/>
              </a:rPr>
              <a:t>Picture in your mind the positive outcomes of self-control and recognize that resisting temptation will get you closer to your long-term goals.</a:t>
            </a:r>
            <a:endParaRPr lang="en-US" sz="1545" dirty="0"/>
          </a:p>
        </p:txBody>
      </p:sp>
      <p:pic>
        <p:nvPicPr>
          <p:cNvPr id="26"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692">
            <a:solidFill>
              <a:srgbClr val="FFFFFF">
                <a:alpha val="64000"/>
              </a:srgbClr>
            </a:solidFill>
            <a:prstDash val="solid"/>
          </a:ln>
        </p:spPr>
      </p:sp>
      <p:sp>
        <p:nvSpPr>
          <p:cNvPr id="4" name="Text 1"/>
          <p:cNvSpPr/>
          <p:nvPr/>
        </p:nvSpPr>
        <p:spPr>
          <a:xfrm>
            <a:off x="2100739" y="3349347"/>
            <a:ext cx="5494020" cy="686038"/>
          </a:xfrm>
          <a:prstGeom prst="rect">
            <a:avLst/>
          </a:prstGeom>
          <a:noFill/>
          <a:ln/>
        </p:spPr>
        <p:txBody>
          <a:bodyPr wrap="none" rtlCol="0" anchor="t"/>
          <a:lstStyle/>
          <a:p>
            <a:pPr indent="0" marL="0">
              <a:lnSpc>
                <a:spcPts val="5402"/>
              </a:lnSpc>
              <a:buNone/>
            </a:pPr>
            <a:r>
              <a:rPr lang="en-US" sz="4322" dirty="0">
                <a:solidFill>
                  <a:srgbClr val="312F2B"/>
                </a:solidFill>
                <a:latin typeface="Gelasio" pitchFamily="34" charset="0"/>
                <a:ea typeface="Gelasio" pitchFamily="34" charset="-122"/>
                <a:cs typeface="Gelasio" pitchFamily="34" charset="-120"/>
              </a:rPr>
              <a:t>Self-Control Strategies</a:t>
            </a:r>
            <a:endParaRPr lang="en-US" sz="4322" dirty="0"/>
          </a:p>
        </p:txBody>
      </p:sp>
      <p:sp>
        <p:nvSpPr>
          <p:cNvPr id="5" name="Shape 2"/>
          <p:cNvSpPr/>
          <p:nvPr/>
        </p:nvSpPr>
        <p:spPr>
          <a:xfrm>
            <a:off x="2100739" y="4536162"/>
            <a:ext cx="493990" cy="493990"/>
          </a:xfrm>
          <a:prstGeom prst="roundRect">
            <a:avLst>
              <a:gd name="adj" fmla="val 20000"/>
            </a:avLst>
          </a:prstGeom>
          <a:solidFill>
            <a:srgbClr val="E8E8E3"/>
          </a:solidFill>
          <a:ln w="13692">
            <a:solidFill>
              <a:srgbClr val="D1D1C7"/>
            </a:solidFill>
            <a:prstDash val="solid"/>
          </a:ln>
        </p:spPr>
      </p:sp>
      <p:sp>
        <p:nvSpPr>
          <p:cNvPr id="6" name="Text 3"/>
          <p:cNvSpPr/>
          <p:nvPr/>
        </p:nvSpPr>
        <p:spPr>
          <a:xfrm>
            <a:off x="2279094" y="4577358"/>
            <a:ext cx="137160" cy="411599"/>
          </a:xfrm>
          <a:prstGeom prst="rect">
            <a:avLst/>
          </a:prstGeom>
          <a:noFill/>
          <a:ln/>
        </p:spPr>
        <p:txBody>
          <a:bodyPr wrap="none" rtlCol="0" anchor="t"/>
          <a:lstStyle/>
          <a:p>
            <a:pPr algn="ctr" indent="0" marL="0">
              <a:lnSpc>
                <a:spcPts val="3241"/>
              </a:lnSpc>
              <a:buNone/>
            </a:pPr>
            <a:r>
              <a:rPr lang="en-US" sz="2593" dirty="0">
                <a:solidFill>
                  <a:srgbClr val="272525"/>
                </a:solidFill>
                <a:latin typeface="Gelasio" pitchFamily="34" charset="0"/>
                <a:ea typeface="Gelasio" pitchFamily="34" charset="-122"/>
                <a:cs typeface="Gelasio" pitchFamily="34" charset="-120"/>
              </a:rPr>
              <a:t>1</a:t>
            </a:r>
            <a:endParaRPr lang="en-US" sz="2593" dirty="0"/>
          </a:p>
        </p:txBody>
      </p:sp>
      <p:sp>
        <p:nvSpPr>
          <p:cNvPr id="7" name="Text 4"/>
          <p:cNvSpPr/>
          <p:nvPr/>
        </p:nvSpPr>
        <p:spPr>
          <a:xfrm>
            <a:off x="2814280" y="4611648"/>
            <a:ext cx="2552700" cy="343019"/>
          </a:xfrm>
          <a:prstGeom prst="rect">
            <a:avLst/>
          </a:prstGeom>
          <a:noFill/>
          <a:ln/>
        </p:spPr>
        <p:txBody>
          <a:bodyPr wrap="none" rtlCol="0" anchor="t"/>
          <a:lstStyle/>
          <a:p>
            <a:pPr indent="0" marL="0">
              <a:lnSpc>
                <a:spcPts val="2701"/>
              </a:lnSpc>
              <a:buNone/>
            </a:pPr>
            <a:r>
              <a:rPr lang="en-US" sz="2161" dirty="0">
                <a:solidFill>
                  <a:srgbClr val="272525"/>
                </a:solidFill>
                <a:latin typeface="Gelasio" pitchFamily="34" charset="0"/>
                <a:ea typeface="Gelasio" pitchFamily="34" charset="-122"/>
                <a:cs typeface="Gelasio" pitchFamily="34" charset="-120"/>
              </a:rPr>
              <a:t>Practice Mindfulness</a:t>
            </a:r>
            <a:endParaRPr lang="en-US" sz="2161" dirty="0"/>
          </a:p>
        </p:txBody>
      </p:sp>
      <p:sp>
        <p:nvSpPr>
          <p:cNvPr id="8" name="Text 5"/>
          <p:cNvSpPr/>
          <p:nvPr/>
        </p:nvSpPr>
        <p:spPr>
          <a:xfrm>
            <a:off x="2814280" y="5174218"/>
            <a:ext cx="2616398" cy="2107406"/>
          </a:xfrm>
          <a:prstGeom prst="rect">
            <a:avLst/>
          </a:prstGeom>
          <a:noFill/>
          <a:ln/>
        </p:spPr>
        <p:txBody>
          <a:bodyPr wrap="square" rtlCol="0" anchor="t"/>
          <a:lstStyle/>
          <a:p>
            <a:pPr indent="0" marL="0">
              <a:lnSpc>
                <a:spcPts val="2766"/>
              </a:lnSpc>
              <a:buNone/>
            </a:pPr>
            <a:r>
              <a:rPr lang="en-US" sz="1729" dirty="0">
                <a:solidFill>
                  <a:srgbClr val="272525"/>
                </a:solidFill>
                <a:latin typeface="Lato" pitchFamily="34" charset="0"/>
                <a:ea typeface="Lato" pitchFamily="34" charset="-122"/>
                <a:cs typeface="Lato" pitchFamily="34" charset="-120"/>
              </a:rPr>
              <a:t>Develop awareness of your thoughts and emotions to better understand how they impact your behavior and improve self-control.</a:t>
            </a:r>
            <a:endParaRPr lang="en-US" sz="1729" dirty="0"/>
          </a:p>
        </p:txBody>
      </p:sp>
      <p:sp>
        <p:nvSpPr>
          <p:cNvPr id="9" name="Shape 6"/>
          <p:cNvSpPr/>
          <p:nvPr/>
        </p:nvSpPr>
        <p:spPr>
          <a:xfrm>
            <a:off x="5650230" y="4536162"/>
            <a:ext cx="493990" cy="493990"/>
          </a:xfrm>
          <a:prstGeom prst="roundRect">
            <a:avLst>
              <a:gd name="adj" fmla="val 20000"/>
            </a:avLst>
          </a:prstGeom>
          <a:solidFill>
            <a:srgbClr val="E8E8E3"/>
          </a:solidFill>
          <a:ln w="13692">
            <a:solidFill>
              <a:srgbClr val="D1D1C7"/>
            </a:solidFill>
            <a:prstDash val="solid"/>
          </a:ln>
        </p:spPr>
      </p:sp>
      <p:sp>
        <p:nvSpPr>
          <p:cNvPr id="10" name="Text 7"/>
          <p:cNvSpPr/>
          <p:nvPr/>
        </p:nvSpPr>
        <p:spPr>
          <a:xfrm>
            <a:off x="5805726" y="4577358"/>
            <a:ext cx="182880" cy="411599"/>
          </a:xfrm>
          <a:prstGeom prst="rect">
            <a:avLst/>
          </a:prstGeom>
          <a:noFill/>
          <a:ln/>
        </p:spPr>
        <p:txBody>
          <a:bodyPr wrap="none" rtlCol="0" anchor="t"/>
          <a:lstStyle/>
          <a:p>
            <a:pPr algn="ctr" indent="0" marL="0">
              <a:lnSpc>
                <a:spcPts val="3241"/>
              </a:lnSpc>
              <a:buNone/>
            </a:pPr>
            <a:r>
              <a:rPr lang="en-US" sz="2593" dirty="0">
                <a:solidFill>
                  <a:srgbClr val="272525"/>
                </a:solidFill>
                <a:latin typeface="Gelasio" pitchFamily="34" charset="0"/>
                <a:ea typeface="Gelasio" pitchFamily="34" charset="-122"/>
                <a:cs typeface="Gelasio" pitchFamily="34" charset="-120"/>
              </a:rPr>
              <a:t>2</a:t>
            </a:r>
            <a:endParaRPr lang="en-US" sz="2593" dirty="0"/>
          </a:p>
        </p:txBody>
      </p:sp>
      <p:sp>
        <p:nvSpPr>
          <p:cNvPr id="11" name="Text 8"/>
          <p:cNvSpPr/>
          <p:nvPr/>
        </p:nvSpPr>
        <p:spPr>
          <a:xfrm>
            <a:off x="6363772" y="4611648"/>
            <a:ext cx="2195513" cy="343019"/>
          </a:xfrm>
          <a:prstGeom prst="rect">
            <a:avLst/>
          </a:prstGeom>
          <a:noFill/>
          <a:ln/>
        </p:spPr>
        <p:txBody>
          <a:bodyPr wrap="none" rtlCol="0" anchor="t"/>
          <a:lstStyle/>
          <a:p>
            <a:pPr indent="0" marL="0">
              <a:lnSpc>
                <a:spcPts val="2701"/>
              </a:lnSpc>
              <a:buNone/>
            </a:pPr>
            <a:r>
              <a:rPr lang="en-US" sz="2161" dirty="0">
                <a:solidFill>
                  <a:srgbClr val="272525"/>
                </a:solidFill>
                <a:latin typeface="Gelasio" pitchFamily="34" charset="0"/>
                <a:ea typeface="Gelasio" pitchFamily="34" charset="-122"/>
                <a:cs typeface="Gelasio" pitchFamily="34" charset="-120"/>
              </a:rPr>
              <a:t>Don't Go It Alone</a:t>
            </a:r>
            <a:endParaRPr lang="en-US" sz="2161" dirty="0"/>
          </a:p>
        </p:txBody>
      </p:sp>
      <p:sp>
        <p:nvSpPr>
          <p:cNvPr id="12" name="Text 9"/>
          <p:cNvSpPr/>
          <p:nvPr/>
        </p:nvSpPr>
        <p:spPr>
          <a:xfrm>
            <a:off x="6363772" y="5174218"/>
            <a:ext cx="2616398" cy="2107406"/>
          </a:xfrm>
          <a:prstGeom prst="rect">
            <a:avLst/>
          </a:prstGeom>
          <a:noFill/>
          <a:ln/>
        </p:spPr>
        <p:txBody>
          <a:bodyPr wrap="square" rtlCol="0" anchor="t"/>
          <a:lstStyle/>
          <a:p>
            <a:pPr indent="0" marL="0">
              <a:lnSpc>
                <a:spcPts val="2766"/>
              </a:lnSpc>
              <a:buNone/>
            </a:pPr>
            <a:r>
              <a:rPr lang="en-US" sz="1729" dirty="0">
                <a:solidFill>
                  <a:srgbClr val="272525"/>
                </a:solidFill>
                <a:latin typeface="Lato" pitchFamily="34" charset="0"/>
                <a:ea typeface="Lato" pitchFamily="34" charset="-122"/>
                <a:cs typeface="Lato" pitchFamily="34" charset="-120"/>
              </a:rPr>
              <a:t>Build a support network of friends, family, or trusted professionals who can provide accountability, encouragement, and resources.</a:t>
            </a:r>
            <a:endParaRPr lang="en-US" sz="1729" dirty="0"/>
          </a:p>
        </p:txBody>
      </p:sp>
      <p:sp>
        <p:nvSpPr>
          <p:cNvPr id="13" name="Shape 10"/>
          <p:cNvSpPr/>
          <p:nvPr/>
        </p:nvSpPr>
        <p:spPr>
          <a:xfrm>
            <a:off x="9199721" y="4536162"/>
            <a:ext cx="493990" cy="493990"/>
          </a:xfrm>
          <a:prstGeom prst="roundRect">
            <a:avLst>
              <a:gd name="adj" fmla="val 20000"/>
            </a:avLst>
          </a:prstGeom>
          <a:solidFill>
            <a:srgbClr val="E8E8E3"/>
          </a:solidFill>
          <a:ln w="13692">
            <a:solidFill>
              <a:srgbClr val="D1D1C7"/>
            </a:solidFill>
            <a:prstDash val="solid"/>
          </a:ln>
        </p:spPr>
      </p:sp>
      <p:sp>
        <p:nvSpPr>
          <p:cNvPr id="14" name="Text 11"/>
          <p:cNvSpPr/>
          <p:nvPr/>
        </p:nvSpPr>
        <p:spPr>
          <a:xfrm>
            <a:off x="9355217" y="4577358"/>
            <a:ext cx="182880" cy="411599"/>
          </a:xfrm>
          <a:prstGeom prst="rect">
            <a:avLst/>
          </a:prstGeom>
          <a:noFill/>
          <a:ln/>
        </p:spPr>
        <p:txBody>
          <a:bodyPr wrap="none" rtlCol="0" anchor="t"/>
          <a:lstStyle/>
          <a:p>
            <a:pPr algn="ctr" indent="0" marL="0">
              <a:lnSpc>
                <a:spcPts val="3241"/>
              </a:lnSpc>
              <a:buNone/>
            </a:pPr>
            <a:r>
              <a:rPr lang="en-US" sz="2593" dirty="0">
                <a:solidFill>
                  <a:srgbClr val="272525"/>
                </a:solidFill>
                <a:latin typeface="Gelasio" pitchFamily="34" charset="0"/>
                <a:ea typeface="Gelasio" pitchFamily="34" charset="-122"/>
                <a:cs typeface="Gelasio" pitchFamily="34" charset="-120"/>
              </a:rPr>
              <a:t>3</a:t>
            </a:r>
            <a:endParaRPr lang="en-US" sz="2593" dirty="0"/>
          </a:p>
        </p:txBody>
      </p:sp>
      <p:sp>
        <p:nvSpPr>
          <p:cNvPr id="15" name="Text 12"/>
          <p:cNvSpPr/>
          <p:nvPr/>
        </p:nvSpPr>
        <p:spPr>
          <a:xfrm>
            <a:off x="9913263" y="4611648"/>
            <a:ext cx="2616398" cy="686038"/>
          </a:xfrm>
          <a:prstGeom prst="rect">
            <a:avLst/>
          </a:prstGeom>
          <a:noFill/>
          <a:ln/>
        </p:spPr>
        <p:txBody>
          <a:bodyPr wrap="square" rtlCol="0" anchor="t"/>
          <a:lstStyle/>
          <a:p>
            <a:pPr indent="0" marL="0">
              <a:lnSpc>
                <a:spcPts val="2701"/>
              </a:lnSpc>
              <a:buNone/>
            </a:pPr>
            <a:r>
              <a:rPr lang="en-US" sz="2161" dirty="0">
                <a:solidFill>
                  <a:srgbClr val="272525"/>
                </a:solidFill>
                <a:latin typeface="Gelasio" pitchFamily="34" charset="0"/>
                <a:ea typeface="Gelasio" pitchFamily="34" charset="-122"/>
                <a:cs typeface="Gelasio" pitchFamily="34" charset="-120"/>
              </a:rPr>
              <a:t>Avoid Highly Tempting Situations</a:t>
            </a:r>
            <a:endParaRPr lang="en-US" sz="2161" dirty="0"/>
          </a:p>
        </p:txBody>
      </p:sp>
      <p:sp>
        <p:nvSpPr>
          <p:cNvPr id="16" name="Text 13"/>
          <p:cNvSpPr/>
          <p:nvPr/>
        </p:nvSpPr>
        <p:spPr>
          <a:xfrm>
            <a:off x="9913263" y="5517237"/>
            <a:ext cx="2616398" cy="2107406"/>
          </a:xfrm>
          <a:prstGeom prst="rect">
            <a:avLst/>
          </a:prstGeom>
          <a:noFill/>
          <a:ln/>
        </p:spPr>
        <p:txBody>
          <a:bodyPr wrap="square" rtlCol="0" anchor="t"/>
          <a:lstStyle/>
          <a:p>
            <a:pPr indent="0" marL="0">
              <a:lnSpc>
                <a:spcPts val="2766"/>
              </a:lnSpc>
              <a:buNone/>
            </a:pPr>
            <a:r>
              <a:rPr lang="en-US" sz="1729" dirty="0">
                <a:solidFill>
                  <a:srgbClr val="272525"/>
                </a:solidFill>
                <a:latin typeface="Lato" pitchFamily="34" charset="0"/>
                <a:ea typeface="Lato" pitchFamily="34" charset="-122"/>
                <a:cs typeface="Lato" pitchFamily="34" charset="-120"/>
              </a:rPr>
              <a:t>Avoid exposing yourself to situations where you know you'll be tempted to break your own rules, such as fast food chains or online shopping sites.</a:t>
            </a:r>
            <a:endParaRPr lang="en-US" sz="1729" dirty="0"/>
          </a:p>
        </p:txBody>
      </p:sp>
      <p:pic>
        <p:nvPicPr>
          <p:cNvPr id="17" name="Image 1" descr="preencoded.png">    </p:cNvPr>
          <p:cNvPicPr>
            <a:picLocks noChangeAspect="1"/>
          </p:cNvPicPr>
          <p:nvPr/>
        </p:nvPicPr>
        <p:blipFill>
          <a:blip r:embed="rId2"/>
          <a:stretch>
            <a:fillRect/>
          </a:stretch>
        </p:blipFill>
        <p:spPr>
          <a:xfrm>
            <a:off x="0" y="0"/>
            <a:ext cx="14630400" cy="2744391"/>
          </a:xfrm>
          <a:prstGeom prst="rect">
            <a:avLst/>
          </a:prstGeom>
        </p:spPr>
      </p:pic>
      <p:pic>
        <p:nvPicPr>
          <p:cNvPr id="18"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sp>
        <p:nvSpPr>
          <p:cNvPr id="4" name="Text 1"/>
          <p:cNvSpPr/>
          <p:nvPr/>
        </p:nvSpPr>
        <p:spPr>
          <a:xfrm>
            <a:off x="2037993" y="1201936"/>
            <a:ext cx="6614160" cy="694373"/>
          </a:xfrm>
          <a:prstGeom prst="rect">
            <a:avLst/>
          </a:prstGeom>
          <a:noFill/>
          <a:ln/>
        </p:spPr>
        <p:txBody>
          <a:bodyPr wrap="none" rtlCol="0" anchor="t"/>
          <a:lstStyle/>
          <a:p>
            <a:pPr indent="0" marL="0">
              <a:lnSpc>
                <a:spcPts val="5468"/>
              </a:lnSpc>
              <a:buNone/>
            </a:pPr>
            <a:r>
              <a:rPr lang="en-US" sz="4374" dirty="0">
                <a:solidFill>
                  <a:srgbClr val="312F2B"/>
                </a:solidFill>
                <a:latin typeface="Gelasio" pitchFamily="34" charset="0"/>
                <a:ea typeface="Gelasio" pitchFamily="34" charset="-122"/>
                <a:cs typeface="Gelasio" pitchFamily="34" charset="-120"/>
              </a:rPr>
              <a:t>Mischel's Published Works</a:t>
            </a:r>
            <a:endParaRPr lang="en-US" sz="4374" dirty="0"/>
          </a:p>
        </p:txBody>
      </p:sp>
      <p:sp>
        <p:nvSpPr>
          <p:cNvPr id="5" name="Text 2"/>
          <p:cNvSpPr/>
          <p:nvPr/>
        </p:nvSpPr>
        <p:spPr>
          <a:xfrm>
            <a:off x="2037993" y="2451735"/>
            <a:ext cx="3156347" cy="1665923"/>
          </a:xfrm>
          <a:prstGeom prst="rect">
            <a:avLst/>
          </a:prstGeom>
          <a:noFill/>
          <a:ln/>
        </p:spPr>
        <p:txBody>
          <a:bodyPr wrap="square" rtlCol="0" anchor="t"/>
          <a:lstStyle/>
          <a:p>
            <a:pPr indent="0" marL="0">
              <a:lnSpc>
                <a:spcPts val="3281"/>
              </a:lnSpc>
              <a:buNone/>
            </a:pPr>
            <a:r>
              <a:rPr lang="en-US" sz="2624" i="1" dirty="0">
                <a:solidFill>
                  <a:srgbClr val="312F2B"/>
                </a:solidFill>
                <a:latin typeface="Gelasio" pitchFamily="34" charset="0"/>
                <a:ea typeface="Gelasio" pitchFamily="34" charset="-122"/>
                <a:cs typeface="Gelasio" pitchFamily="34" charset="-120"/>
              </a:rPr>
              <a:t>The Marshmallow Test: Why Self-Control is the Engine of Success</a:t>
            </a:r>
            <a:endParaRPr lang="en-US" sz="2624" dirty="0"/>
          </a:p>
        </p:txBody>
      </p:sp>
      <p:sp>
        <p:nvSpPr>
          <p:cNvPr id="6" name="Text 3"/>
          <p:cNvSpPr/>
          <p:nvPr/>
        </p:nvSpPr>
        <p:spPr>
          <a:xfrm>
            <a:off x="2037993" y="4339828"/>
            <a:ext cx="3156347" cy="1777008"/>
          </a:xfrm>
          <a:prstGeom prst="rect">
            <a:avLst/>
          </a:prstGeom>
          <a:noFill/>
          <a:ln/>
        </p:spPr>
        <p:txBody>
          <a:bodyPr wrap="square" rtlCol="0" anchor="t"/>
          <a:lstStyle/>
          <a:p>
            <a:pPr indent="0" marL="0">
              <a:lnSpc>
                <a:spcPts val="2799"/>
              </a:lnSpc>
              <a:buNone/>
            </a:pPr>
            <a:r>
              <a:rPr lang="en-US" sz="1750" dirty="0">
                <a:solidFill>
                  <a:srgbClr val="272525"/>
                </a:solidFill>
                <a:latin typeface="Lato" pitchFamily="34" charset="0"/>
                <a:ea typeface="Lato" pitchFamily="34" charset="-122"/>
                <a:cs typeface="Lato" pitchFamily="34" charset="-120"/>
              </a:rPr>
              <a:t>Expands on Mischel's famous experiment and other research findings, to offer practical tips to help improve self-control in all areas of life.</a:t>
            </a:r>
            <a:endParaRPr lang="en-US" sz="1750" dirty="0"/>
          </a:p>
        </p:txBody>
      </p:sp>
      <p:sp>
        <p:nvSpPr>
          <p:cNvPr id="7" name="Text 4"/>
          <p:cNvSpPr/>
          <p:nvPr/>
        </p:nvSpPr>
        <p:spPr>
          <a:xfrm>
            <a:off x="5743932" y="2451735"/>
            <a:ext cx="3156347" cy="832961"/>
          </a:xfrm>
          <a:prstGeom prst="rect">
            <a:avLst/>
          </a:prstGeom>
          <a:noFill/>
          <a:ln/>
        </p:spPr>
        <p:txBody>
          <a:bodyPr wrap="square" rtlCol="0" anchor="t"/>
          <a:lstStyle/>
          <a:p>
            <a:pPr indent="0" marL="0">
              <a:lnSpc>
                <a:spcPts val="3281"/>
              </a:lnSpc>
              <a:buNone/>
            </a:pPr>
            <a:r>
              <a:rPr lang="en-US" sz="2624" i="1" dirty="0">
                <a:solidFill>
                  <a:srgbClr val="312F2B"/>
                </a:solidFill>
                <a:latin typeface="Gelasio" pitchFamily="34" charset="0"/>
                <a:ea typeface="Gelasio" pitchFamily="34" charset="-122"/>
                <a:cs typeface="Gelasio" pitchFamily="34" charset="-120"/>
              </a:rPr>
              <a:t>Personality and Assessment</a:t>
            </a:r>
            <a:endParaRPr lang="en-US" sz="2624" dirty="0"/>
          </a:p>
        </p:txBody>
      </p:sp>
      <p:sp>
        <p:nvSpPr>
          <p:cNvPr id="8" name="Text 5"/>
          <p:cNvSpPr/>
          <p:nvPr/>
        </p:nvSpPr>
        <p:spPr>
          <a:xfrm>
            <a:off x="5743932" y="3506867"/>
            <a:ext cx="3156347" cy="1777008"/>
          </a:xfrm>
          <a:prstGeom prst="rect">
            <a:avLst/>
          </a:prstGeom>
          <a:noFill/>
          <a:ln/>
        </p:spPr>
        <p:txBody>
          <a:bodyPr wrap="square" rtlCol="0" anchor="t"/>
          <a:lstStyle/>
          <a:p>
            <a:pPr indent="0" marL="0">
              <a:lnSpc>
                <a:spcPts val="2799"/>
              </a:lnSpc>
              <a:buNone/>
            </a:pPr>
            <a:r>
              <a:rPr lang="en-US" sz="1750" dirty="0">
                <a:solidFill>
                  <a:srgbClr val="272525"/>
                </a:solidFill>
                <a:latin typeface="Lato" pitchFamily="34" charset="0"/>
                <a:ea typeface="Lato" pitchFamily="34" charset="-122"/>
                <a:cs typeface="Lato" pitchFamily="34" charset="-120"/>
              </a:rPr>
              <a:t>A comprehensive overview of the principles and methods of personality assessment and how situational factors shape individual behavior.</a:t>
            </a:r>
            <a:endParaRPr lang="en-US" sz="1750" dirty="0"/>
          </a:p>
        </p:txBody>
      </p:sp>
      <p:sp>
        <p:nvSpPr>
          <p:cNvPr id="9" name="Text 6"/>
          <p:cNvSpPr/>
          <p:nvPr/>
        </p:nvSpPr>
        <p:spPr>
          <a:xfrm>
            <a:off x="9449872" y="2451735"/>
            <a:ext cx="3156347" cy="1665923"/>
          </a:xfrm>
          <a:prstGeom prst="rect">
            <a:avLst/>
          </a:prstGeom>
          <a:noFill/>
          <a:ln/>
        </p:spPr>
        <p:txBody>
          <a:bodyPr wrap="square" rtlCol="0" anchor="t"/>
          <a:lstStyle/>
          <a:p>
            <a:pPr indent="0" marL="0">
              <a:lnSpc>
                <a:spcPts val="3281"/>
              </a:lnSpc>
              <a:buNone/>
            </a:pPr>
            <a:r>
              <a:rPr lang="en-US" sz="2624" i="1" dirty="0">
                <a:solidFill>
                  <a:srgbClr val="312F2B"/>
                </a:solidFill>
                <a:latin typeface="Gelasio" pitchFamily="34" charset="0"/>
                <a:ea typeface="Gelasio" pitchFamily="34" charset="-122"/>
                <a:cs typeface="Gelasio" pitchFamily="34" charset="-120"/>
              </a:rPr>
              <a:t>The Nature of Adolescent Competencies: A Skills-Based Model</a:t>
            </a:r>
            <a:endParaRPr lang="en-US" sz="2624" dirty="0"/>
          </a:p>
        </p:txBody>
      </p:sp>
      <p:sp>
        <p:nvSpPr>
          <p:cNvPr id="10" name="Text 7"/>
          <p:cNvSpPr/>
          <p:nvPr/>
        </p:nvSpPr>
        <p:spPr>
          <a:xfrm>
            <a:off x="9449872" y="4339828"/>
            <a:ext cx="3156347" cy="2487811"/>
          </a:xfrm>
          <a:prstGeom prst="rect">
            <a:avLst/>
          </a:prstGeom>
          <a:noFill/>
          <a:ln/>
        </p:spPr>
        <p:txBody>
          <a:bodyPr wrap="square" rtlCol="0" anchor="t"/>
          <a:lstStyle/>
          <a:p>
            <a:pPr indent="0" marL="0">
              <a:lnSpc>
                <a:spcPts val="2799"/>
              </a:lnSpc>
              <a:buNone/>
            </a:pPr>
            <a:r>
              <a:rPr lang="en-US" sz="1750" dirty="0">
                <a:solidFill>
                  <a:srgbClr val="272525"/>
                </a:solidFill>
                <a:latin typeface="Lato" pitchFamily="34" charset="0"/>
                <a:ea typeface="Lato" pitchFamily="34" charset="-122"/>
                <a:cs typeface="Lato" pitchFamily="34" charset="-120"/>
              </a:rPr>
              <a:t>Reviews Mischel's perspectives on the complex cognitive, social, and emotional changes experienced by adolescents, and provides a framework for understanding and supporting this period of development.</a:t>
            </a:r>
            <a:endParaRPr lang="en-US" sz="1750" dirty="0"/>
          </a:p>
        </p:txBody>
      </p:sp>
      <p:pic>
        <p:nvPicPr>
          <p:cNvPr id="11"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sp>
        <p:nvSpPr>
          <p:cNvPr id="4" name="Text 1"/>
          <p:cNvSpPr/>
          <p:nvPr/>
        </p:nvSpPr>
        <p:spPr>
          <a:xfrm>
            <a:off x="2037993" y="1214914"/>
            <a:ext cx="5615940" cy="694373"/>
          </a:xfrm>
          <a:prstGeom prst="rect">
            <a:avLst/>
          </a:prstGeom>
          <a:noFill/>
          <a:ln/>
        </p:spPr>
        <p:txBody>
          <a:bodyPr wrap="none" rtlCol="0" anchor="t"/>
          <a:lstStyle/>
          <a:p>
            <a:pPr indent="0" marL="0">
              <a:lnSpc>
                <a:spcPts val="5468"/>
              </a:lnSpc>
              <a:buNone/>
            </a:pPr>
            <a:r>
              <a:rPr lang="en-US" sz="4374" dirty="0">
                <a:solidFill>
                  <a:srgbClr val="312F2B"/>
                </a:solidFill>
                <a:latin typeface="Gelasio" pitchFamily="34" charset="0"/>
                <a:ea typeface="Gelasio" pitchFamily="34" charset="-122"/>
                <a:cs typeface="Gelasio" pitchFamily="34" charset="-120"/>
              </a:rPr>
              <a:t>Pictures and Examples</a:t>
            </a:r>
            <a:endParaRPr lang="en-US" sz="4374" dirty="0"/>
          </a:p>
        </p:txBody>
      </p:sp>
      <p:pic>
        <p:nvPicPr>
          <p:cNvPr id="5" name="Image 1" descr="preencoded.png">    </p:cNvPr>
          <p:cNvPicPr>
            <a:picLocks noChangeAspect="1"/>
          </p:cNvPicPr>
          <p:nvPr/>
        </p:nvPicPr>
        <p:blipFill>
          <a:blip r:embed="rId2"/>
          <a:stretch>
            <a:fillRect/>
          </a:stretch>
        </p:blipFill>
        <p:spPr>
          <a:xfrm>
            <a:off x="2037993" y="2353628"/>
            <a:ext cx="3295888" cy="2036921"/>
          </a:xfrm>
          <a:prstGeom prst="rect">
            <a:avLst/>
          </a:prstGeom>
        </p:spPr>
      </p:pic>
      <p:sp>
        <p:nvSpPr>
          <p:cNvPr id="6" name="Text 2"/>
          <p:cNvSpPr/>
          <p:nvPr/>
        </p:nvSpPr>
        <p:spPr>
          <a:xfrm>
            <a:off x="2037993" y="4668203"/>
            <a:ext cx="2552700" cy="347186"/>
          </a:xfrm>
          <a:prstGeom prst="rect">
            <a:avLst/>
          </a:prstGeom>
          <a:noFill/>
          <a:ln/>
        </p:spPr>
        <p:txBody>
          <a:bodyPr wrap="none" rtlCol="0" anchor="t"/>
          <a:lstStyle/>
          <a:p>
            <a:pPr algn="l" indent="0" marL="0">
              <a:lnSpc>
                <a:spcPts val="2734"/>
              </a:lnSpc>
              <a:buNone/>
            </a:pPr>
            <a:r>
              <a:rPr lang="en-US" sz="2187" dirty="0">
                <a:solidFill>
                  <a:srgbClr val="312F2B"/>
                </a:solidFill>
                <a:latin typeface="Gelasio" pitchFamily="34" charset="0"/>
                <a:ea typeface="Gelasio" pitchFamily="34" charset="-122"/>
                <a:cs typeface="Gelasio" pitchFamily="34" charset="-120"/>
              </a:rPr>
              <a:t>Mindfulness Practice</a:t>
            </a:r>
            <a:endParaRPr lang="en-US" sz="2187" dirty="0"/>
          </a:p>
        </p:txBody>
      </p:sp>
      <p:sp>
        <p:nvSpPr>
          <p:cNvPr id="7" name="Text 3"/>
          <p:cNvSpPr/>
          <p:nvPr/>
        </p:nvSpPr>
        <p:spPr>
          <a:xfrm>
            <a:off x="2037993" y="5237559"/>
            <a:ext cx="3295888" cy="1421606"/>
          </a:xfrm>
          <a:prstGeom prst="rect">
            <a:avLst/>
          </a:prstGeom>
          <a:noFill/>
          <a:ln/>
        </p:spPr>
        <p:txBody>
          <a:bodyPr wrap="square" rtlCol="0" anchor="t"/>
          <a:lstStyle/>
          <a:p>
            <a:pPr algn="l" indent="0" marL="0">
              <a:lnSpc>
                <a:spcPts val="2799"/>
              </a:lnSpc>
              <a:buNone/>
            </a:pPr>
            <a:r>
              <a:rPr lang="en-US" sz="1750" dirty="0">
                <a:solidFill>
                  <a:srgbClr val="272525"/>
                </a:solidFill>
                <a:latin typeface="Lato" pitchFamily="34" charset="0"/>
                <a:ea typeface="Lato" pitchFamily="34" charset="-122"/>
                <a:cs typeface="Lato" pitchFamily="34" charset="-120"/>
              </a:rPr>
              <a:t>Being fully present in the moment and non-judgmentally aware of your surroundings can help improve focus and self-control.</a:t>
            </a:r>
            <a:endParaRPr lang="en-US" sz="1750" dirty="0"/>
          </a:p>
        </p:txBody>
      </p:sp>
      <p:pic>
        <p:nvPicPr>
          <p:cNvPr id="8" name="Image 2" descr="preencoded.png">    </p:cNvPr>
          <p:cNvPicPr>
            <a:picLocks noChangeAspect="1"/>
          </p:cNvPicPr>
          <p:nvPr/>
        </p:nvPicPr>
        <p:blipFill>
          <a:blip r:embed="rId3"/>
          <a:stretch>
            <a:fillRect/>
          </a:stretch>
        </p:blipFill>
        <p:spPr>
          <a:xfrm>
            <a:off x="5667137" y="2353628"/>
            <a:ext cx="3296007" cy="2037040"/>
          </a:xfrm>
          <a:prstGeom prst="rect">
            <a:avLst/>
          </a:prstGeom>
        </p:spPr>
      </p:pic>
      <p:sp>
        <p:nvSpPr>
          <p:cNvPr id="9" name="Text 4"/>
          <p:cNvSpPr/>
          <p:nvPr/>
        </p:nvSpPr>
        <p:spPr>
          <a:xfrm>
            <a:off x="5667137" y="4668322"/>
            <a:ext cx="2221944" cy="347186"/>
          </a:xfrm>
          <a:prstGeom prst="rect">
            <a:avLst/>
          </a:prstGeom>
          <a:noFill/>
          <a:ln/>
        </p:spPr>
        <p:txBody>
          <a:bodyPr wrap="none" rtlCol="0" anchor="t"/>
          <a:lstStyle/>
          <a:p>
            <a:pPr algn="l" indent="0" marL="0">
              <a:lnSpc>
                <a:spcPts val="2734"/>
              </a:lnSpc>
              <a:buNone/>
            </a:pPr>
            <a:r>
              <a:rPr lang="en-US" sz="2187" dirty="0">
                <a:solidFill>
                  <a:srgbClr val="312F2B"/>
                </a:solidFill>
                <a:latin typeface="Gelasio" pitchFamily="34" charset="0"/>
                <a:ea typeface="Gelasio" pitchFamily="34" charset="-122"/>
                <a:cs typeface="Gelasio" pitchFamily="34" charset="-120"/>
              </a:rPr>
              <a:t>Physical Exercise</a:t>
            </a:r>
            <a:endParaRPr lang="en-US" sz="2187" dirty="0"/>
          </a:p>
        </p:txBody>
      </p:sp>
      <p:sp>
        <p:nvSpPr>
          <p:cNvPr id="10" name="Text 5"/>
          <p:cNvSpPr/>
          <p:nvPr/>
        </p:nvSpPr>
        <p:spPr>
          <a:xfrm>
            <a:off x="5667137" y="5237678"/>
            <a:ext cx="3296007" cy="1421606"/>
          </a:xfrm>
          <a:prstGeom prst="rect">
            <a:avLst/>
          </a:prstGeom>
          <a:noFill/>
          <a:ln/>
        </p:spPr>
        <p:txBody>
          <a:bodyPr wrap="square" rtlCol="0" anchor="t"/>
          <a:lstStyle/>
          <a:p>
            <a:pPr algn="l" indent="0" marL="0">
              <a:lnSpc>
                <a:spcPts val="2799"/>
              </a:lnSpc>
              <a:buNone/>
            </a:pPr>
            <a:r>
              <a:rPr lang="en-US" sz="1750" dirty="0">
                <a:solidFill>
                  <a:srgbClr val="272525"/>
                </a:solidFill>
                <a:latin typeface="Lato" pitchFamily="34" charset="0"/>
                <a:ea typeface="Lato" pitchFamily="34" charset="-122"/>
                <a:cs typeface="Lato" pitchFamily="34" charset="-120"/>
              </a:rPr>
              <a:t>Regular exercise, the simplest form of which is simply walking regularly, can help improve mood, health, and self-control.</a:t>
            </a:r>
            <a:endParaRPr lang="en-US" sz="1750" dirty="0"/>
          </a:p>
        </p:txBody>
      </p:sp>
      <p:pic>
        <p:nvPicPr>
          <p:cNvPr id="11" name="Image 3" descr="preencoded.png">    </p:cNvPr>
          <p:cNvPicPr>
            <a:picLocks noChangeAspect="1"/>
          </p:cNvPicPr>
          <p:nvPr/>
        </p:nvPicPr>
        <p:blipFill>
          <a:blip r:embed="rId4"/>
          <a:stretch>
            <a:fillRect/>
          </a:stretch>
        </p:blipFill>
        <p:spPr>
          <a:xfrm>
            <a:off x="9296400" y="2353628"/>
            <a:ext cx="3296007" cy="2037040"/>
          </a:xfrm>
          <a:prstGeom prst="rect">
            <a:avLst/>
          </a:prstGeom>
        </p:spPr>
      </p:pic>
      <p:sp>
        <p:nvSpPr>
          <p:cNvPr id="12" name="Text 6"/>
          <p:cNvSpPr/>
          <p:nvPr/>
        </p:nvSpPr>
        <p:spPr>
          <a:xfrm>
            <a:off x="9296400" y="4668322"/>
            <a:ext cx="2423160" cy="347186"/>
          </a:xfrm>
          <a:prstGeom prst="rect">
            <a:avLst/>
          </a:prstGeom>
          <a:noFill/>
          <a:ln/>
        </p:spPr>
        <p:txBody>
          <a:bodyPr wrap="none" rtlCol="0" anchor="t"/>
          <a:lstStyle/>
          <a:p>
            <a:pPr algn="l" indent="0" marL="0">
              <a:lnSpc>
                <a:spcPts val="2734"/>
              </a:lnSpc>
              <a:buNone/>
            </a:pPr>
            <a:r>
              <a:rPr lang="en-US" sz="2187" dirty="0">
                <a:solidFill>
                  <a:srgbClr val="312F2B"/>
                </a:solidFill>
                <a:latin typeface="Gelasio" pitchFamily="34" charset="0"/>
                <a:ea typeface="Gelasio" pitchFamily="34" charset="-122"/>
                <a:cs typeface="Gelasio" pitchFamily="34" charset="-120"/>
              </a:rPr>
              <a:t>Creative Expression</a:t>
            </a:r>
            <a:endParaRPr lang="en-US" sz="2187" dirty="0"/>
          </a:p>
        </p:txBody>
      </p:sp>
      <p:sp>
        <p:nvSpPr>
          <p:cNvPr id="13" name="Text 7"/>
          <p:cNvSpPr/>
          <p:nvPr/>
        </p:nvSpPr>
        <p:spPr>
          <a:xfrm>
            <a:off x="9296400" y="5237678"/>
            <a:ext cx="3296007" cy="1777008"/>
          </a:xfrm>
          <a:prstGeom prst="rect">
            <a:avLst/>
          </a:prstGeom>
          <a:noFill/>
          <a:ln/>
        </p:spPr>
        <p:txBody>
          <a:bodyPr wrap="square" rtlCol="0" anchor="t"/>
          <a:lstStyle/>
          <a:p>
            <a:pPr algn="l" indent="0" marL="0">
              <a:lnSpc>
                <a:spcPts val="2799"/>
              </a:lnSpc>
              <a:buNone/>
            </a:pPr>
            <a:r>
              <a:rPr lang="en-US" sz="1750" dirty="0">
                <a:solidFill>
                  <a:srgbClr val="272525"/>
                </a:solidFill>
                <a:latin typeface="Lato" pitchFamily="34" charset="0"/>
                <a:ea typeface="Lato" pitchFamily="34" charset="-122"/>
                <a:cs typeface="Lato" pitchFamily="34" charset="-120"/>
              </a:rPr>
              <a:t>Exploring creativity in artistic or other fields can have therapeutic benefits, relieve stress, or stimulate the mind and improve self-awareness and self-control</a:t>
            </a:r>
            <a:endParaRPr lang="en-US" sz="1750" dirty="0"/>
          </a:p>
        </p:txBody>
      </p:sp>
      <p:pic>
        <p:nvPicPr>
          <p:cNvPr id="14" name="Image 4" descr="preencoded.png">
            <a:hlinkClick r:id="rId6" tooltip=""/>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sp>
        <p:nvSpPr>
          <p:cNvPr id="4" name="Text 1"/>
          <p:cNvSpPr/>
          <p:nvPr/>
        </p:nvSpPr>
        <p:spPr>
          <a:xfrm>
            <a:off x="2037993" y="971431"/>
            <a:ext cx="7650480" cy="694373"/>
          </a:xfrm>
          <a:prstGeom prst="rect">
            <a:avLst/>
          </a:prstGeom>
          <a:noFill/>
          <a:ln/>
        </p:spPr>
        <p:txBody>
          <a:bodyPr wrap="none" rtlCol="0" anchor="t"/>
          <a:lstStyle/>
          <a:p>
            <a:pPr indent="0" marL="0">
              <a:lnSpc>
                <a:spcPts val="5468"/>
              </a:lnSpc>
              <a:buNone/>
            </a:pPr>
            <a:r>
              <a:rPr lang="en-US" sz="4374" dirty="0">
                <a:solidFill>
                  <a:srgbClr val="312F2B"/>
                </a:solidFill>
                <a:latin typeface="Gelasio" pitchFamily="34" charset="0"/>
                <a:ea typeface="Gelasio" pitchFamily="34" charset="-122"/>
                <a:cs typeface="Gelasio" pitchFamily="34" charset="-120"/>
              </a:rPr>
              <a:t>Tips for Practicing Self-Control</a:t>
            </a:r>
            <a:endParaRPr lang="en-US" sz="4374" dirty="0"/>
          </a:p>
        </p:txBody>
      </p:sp>
      <p:sp>
        <p:nvSpPr>
          <p:cNvPr id="5" name="Shape 2"/>
          <p:cNvSpPr/>
          <p:nvPr/>
        </p:nvSpPr>
        <p:spPr>
          <a:xfrm>
            <a:off x="2037993" y="2110145"/>
            <a:ext cx="5166122" cy="2462927"/>
          </a:xfrm>
          <a:prstGeom prst="roundRect">
            <a:avLst>
              <a:gd name="adj" fmla="val 4060"/>
            </a:avLst>
          </a:prstGeom>
          <a:solidFill>
            <a:srgbClr val="E8E8E3"/>
          </a:solidFill>
          <a:ln w="13811">
            <a:solidFill>
              <a:srgbClr val="D1D1C7"/>
            </a:solidFill>
            <a:prstDash val="solid"/>
          </a:ln>
        </p:spPr>
      </p:sp>
      <p:sp>
        <p:nvSpPr>
          <p:cNvPr id="6" name="Text 3"/>
          <p:cNvSpPr/>
          <p:nvPr/>
        </p:nvSpPr>
        <p:spPr>
          <a:xfrm>
            <a:off x="2273975" y="2346127"/>
            <a:ext cx="2221944" cy="347186"/>
          </a:xfrm>
          <a:prstGeom prst="rect">
            <a:avLst/>
          </a:prstGeom>
          <a:noFill/>
          <a:ln/>
        </p:spPr>
        <p:txBody>
          <a:bodyPr wrap="none" rtlCol="0" anchor="t"/>
          <a:lstStyle/>
          <a:p>
            <a:pPr indent="0" marL="0">
              <a:lnSpc>
                <a:spcPts val="2734"/>
              </a:lnSpc>
              <a:buNone/>
            </a:pPr>
            <a:r>
              <a:rPr lang="en-US" sz="2187" dirty="0">
                <a:solidFill>
                  <a:srgbClr val="272525"/>
                </a:solidFill>
                <a:latin typeface="Gelasio" pitchFamily="34" charset="0"/>
                <a:ea typeface="Gelasio" pitchFamily="34" charset="-122"/>
                <a:cs typeface="Gelasio" pitchFamily="34" charset="-120"/>
              </a:rPr>
              <a:t>Start Small</a:t>
            </a:r>
            <a:endParaRPr lang="en-US" sz="2187" dirty="0"/>
          </a:p>
        </p:txBody>
      </p:sp>
      <p:sp>
        <p:nvSpPr>
          <p:cNvPr id="7" name="Text 4"/>
          <p:cNvSpPr/>
          <p:nvPr/>
        </p:nvSpPr>
        <p:spPr>
          <a:xfrm>
            <a:off x="2273975" y="2915483"/>
            <a:ext cx="4694158" cy="1421606"/>
          </a:xfrm>
          <a:prstGeom prst="rect">
            <a:avLst/>
          </a:prstGeom>
          <a:noFill/>
          <a:ln/>
        </p:spPr>
        <p:txBody>
          <a:bodyPr wrap="square" rtlCol="0" anchor="t"/>
          <a:lstStyle/>
          <a:p>
            <a:pPr indent="0" marL="0">
              <a:lnSpc>
                <a:spcPts val="2799"/>
              </a:lnSpc>
              <a:buNone/>
            </a:pPr>
            <a:r>
              <a:rPr lang="en-US" sz="1750" dirty="0">
                <a:solidFill>
                  <a:srgbClr val="272525"/>
                </a:solidFill>
                <a:latin typeface="Lato" pitchFamily="34" charset="0"/>
                <a:ea typeface="Lato" pitchFamily="34" charset="-122"/>
                <a:cs typeface="Lato" pitchFamily="34" charset="-120"/>
              </a:rPr>
              <a:t>It’s easier to build willpower by starting small. Identify small changes you can make in your daily life and turn them into habits, gradually increasing the challenge and its duration.</a:t>
            </a:r>
            <a:endParaRPr lang="en-US" sz="1750" dirty="0"/>
          </a:p>
        </p:txBody>
      </p:sp>
      <p:sp>
        <p:nvSpPr>
          <p:cNvPr id="8" name="Shape 5"/>
          <p:cNvSpPr/>
          <p:nvPr/>
        </p:nvSpPr>
        <p:spPr>
          <a:xfrm>
            <a:off x="7426285" y="2110145"/>
            <a:ext cx="5166122" cy="2462927"/>
          </a:xfrm>
          <a:prstGeom prst="roundRect">
            <a:avLst>
              <a:gd name="adj" fmla="val 4060"/>
            </a:avLst>
          </a:prstGeom>
          <a:solidFill>
            <a:srgbClr val="E8E8E3"/>
          </a:solidFill>
          <a:ln w="13811">
            <a:solidFill>
              <a:srgbClr val="D1D1C7"/>
            </a:solidFill>
            <a:prstDash val="solid"/>
          </a:ln>
        </p:spPr>
      </p:sp>
      <p:sp>
        <p:nvSpPr>
          <p:cNvPr id="9" name="Text 6"/>
          <p:cNvSpPr/>
          <p:nvPr/>
        </p:nvSpPr>
        <p:spPr>
          <a:xfrm>
            <a:off x="7662267" y="2346127"/>
            <a:ext cx="2575560" cy="347186"/>
          </a:xfrm>
          <a:prstGeom prst="rect">
            <a:avLst/>
          </a:prstGeom>
          <a:noFill/>
          <a:ln/>
        </p:spPr>
        <p:txBody>
          <a:bodyPr wrap="none" rtlCol="0" anchor="t"/>
          <a:lstStyle/>
          <a:p>
            <a:pPr indent="0" marL="0">
              <a:lnSpc>
                <a:spcPts val="2734"/>
              </a:lnSpc>
              <a:buNone/>
            </a:pPr>
            <a:r>
              <a:rPr lang="en-US" sz="2187" dirty="0">
                <a:solidFill>
                  <a:srgbClr val="272525"/>
                </a:solidFill>
                <a:latin typeface="Gelasio" pitchFamily="34" charset="0"/>
                <a:ea typeface="Gelasio" pitchFamily="34" charset="-122"/>
                <a:cs typeface="Gelasio" pitchFamily="34" charset="-120"/>
              </a:rPr>
              <a:t>Remove Temptations</a:t>
            </a:r>
            <a:endParaRPr lang="en-US" sz="2187" dirty="0"/>
          </a:p>
        </p:txBody>
      </p:sp>
      <p:sp>
        <p:nvSpPr>
          <p:cNvPr id="10" name="Text 7"/>
          <p:cNvSpPr/>
          <p:nvPr/>
        </p:nvSpPr>
        <p:spPr>
          <a:xfrm>
            <a:off x="7662267" y="2915483"/>
            <a:ext cx="4694158" cy="1421606"/>
          </a:xfrm>
          <a:prstGeom prst="rect">
            <a:avLst/>
          </a:prstGeom>
          <a:noFill/>
          <a:ln/>
        </p:spPr>
        <p:txBody>
          <a:bodyPr wrap="square" rtlCol="0" anchor="t"/>
          <a:lstStyle/>
          <a:p>
            <a:pPr indent="0" marL="0">
              <a:lnSpc>
                <a:spcPts val="2799"/>
              </a:lnSpc>
              <a:buNone/>
            </a:pPr>
            <a:r>
              <a:rPr lang="en-US" sz="1750" dirty="0">
                <a:solidFill>
                  <a:srgbClr val="272525"/>
                </a:solidFill>
                <a:latin typeface="Lato" pitchFamily="34" charset="0"/>
                <a:ea typeface="Lato" pitchFamily="34" charset="-122"/>
                <a:cs typeface="Lato" pitchFamily="34" charset="-120"/>
              </a:rPr>
              <a:t>Avoid triggers that can derail your efforts to develop self-control. Remove or reduce the number of access points to activities or environments that present the greatest risk.</a:t>
            </a:r>
            <a:endParaRPr lang="en-US" sz="1750" dirty="0"/>
          </a:p>
        </p:txBody>
      </p:sp>
      <p:sp>
        <p:nvSpPr>
          <p:cNvPr id="11" name="Shape 8"/>
          <p:cNvSpPr/>
          <p:nvPr/>
        </p:nvSpPr>
        <p:spPr>
          <a:xfrm>
            <a:off x="2037993" y="4795242"/>
            <a:ext cx="5166122" cy="2462927"/>
          </a:xfrm>
          <a:prstGeom prst="roundRect">
            <a:avLst>
              <a:gd name="adj" fmla="val 4060"/>
            </a:avLst>
          </a:prstGeom>
          <a:solidFill>
            <a:srgbClr val="E8E8E3"/>
          </a:solidFill>
          <a:ln w="13811">
            <a:solidFill>
              <a:srgbClr val="D1D1C7"/>
            </a:solidFill>
            <a:prstDash val="solid"/>
          </a:ln>
        </p:spPr>
      </p:sp>
      <p:sp>
        <p:nvSpPr>
          <p:cNvPr id="12" name="Text 9"/>
          <p:cNvSpPr/>
          <p:nvPr/>
        </p:nvSpPr>
        <p:spPr>
          <a:xfrm>
            <a:off x="2273975" y="5031224"/>
            <a:ext cx="2221944" cy="347186"/>
          </a:xfrm>
          <a:prstGeom prst="rect">
            <a:avLst/>
          </a:prstGeom>
          <a:noFill/>
          <a:ln/>
        </p:spPr>
        <p:txBody>
          <a:bodyPr wrap="none" rtlCol="0" anchor="t"/>
          <a:lstStyle/>
          <a:p>
            <a:pPr indent="0" marL="0">
              <a:lnSpc>
                <a:spcPts val="2734"/>
              </a:lnSpc>
              <a:buNone/>
            </a:pPr>
            <a:r>
              <a:rPr lang="en-US" sz="2187" dirty="0">
                <a:solidFill>
                  <a:srgbClr val="272525"/>
                </a:solidFill>
                <a:latin typeface="Gelasio" pitchFamily="34" charset="0"/>
                <a:ea typeface="Gelasio" pitchFamily="34" charset="-122"/>
                <a:cs typeface="Gelasio" pitchFamily="34" charset="-120"/>
              </a:rPr>
              <a:t>Practice Patience</a:t>
            </a:r>
            <a:endParaRPr lang="en-US" sz="2187" dirty="0"/>
          </a:p>
        </p:txBody>
      </p:sp>
      <p:sp>
        <p:nvSpPr>
          <p:cNvPr id="13" name="Text 10"/>
          <p:cNvSpPr/>
          <p:nvPr/>
        </p:nvSpPr>
        <p:spPr>
          <a:xfrm>
            <a:off x="2273975" y="5600581"/>
            <a:ext cx="4694158" cy="1066205"/>
          </a:xfrm>
          <a:prstGeom prst="rect">
            <a:avLst/>
          </a:prstGeom>
          <a:noFill/>
          <a:ln/>
        </p:spPr>
        <p:txBody>
          <a:bodyPr wrap="square" rtlCol="0" anchor="t"/>
          <a:lstStyle/>
          <a:p>
            <a:pPr indent="0" marL="0">
              <a:lnSpc>
                <a:spcPts val="2799"/>
              </a:lnSpc>
              <a:buNone/>
            </a:pPr>
            <a:r>
              <a:rPr lang="en-US" sz="1750" dirty="0">
                <a:solidFill>
                  <a:srgbClr val="272525"/>
                </a:solidFill>
                <a:latin typeface="Lato" pitchFamily="34" charset="0"/>
                <a:ea typeface="Lato" pitchFamily="34" charset="-122"/>
                <a:cs typeface="Lato" pitchFamily="34" charset="-120"/>
              </a:rPr>
              <a:t>Self-control is not a superpower but a skill that takes time and training. Be patient with yourself and don't be discouraged if progress takes time.</a:t>
            </a:r>
            <a:endParaRPr lang="en-US" sz="1750" dirty="0"/>
          </a:p>
        </p:txBody>
      </p:sp>
      <p:sp>
        <p:nvSpPr>
          <p:cNvPr id="14" name="Shape 11"/>
          <p:cNvSpPr/>
          <p:nvPr/>
        </p:nvSpPr>
        <p:spPr>
          <a:xfrm>
            <a:off x="7426285" y="4795242"/>
            <a:ext cx="5166122" cy="2462927"/>
          </a:xfrm>
          <a:prstGeom prst="roundRect">
            <a:avLst>
              <a:gd name="adj" fmla="val 4060"/>
            </a:avLst>
          </a:prstGeom>
          <a:solidFill>
            <a:srgbClr val="E8E8E3"/>
          </a:solidFill>
          <a:ln w="13811">
            <a:solidFill>
              <a:srgbClr val="D1D1C7"/>
            </a:solidFill>
            <a:prstDash val="solid"/>
          </a:ln>
        </p:spPr>
      </p:sp>
      <p:sp>
        <p:nvSpPr>
          <p:cNvPr id="15" name="Text 12"/>
          <p:cNvSpPr/>
          <p:nvPr/>
        </p:nvSpPr>
        <p:spPr>
          <a:xfrm>
            <a:off x="7662267" y="5031224"/>
            <a:ext cx="2354580" cy="347186"/>
          </a:xfrm>
          <a:prstGeom prst="rect">
            <a:avLst/>
          </a:prstGeom>
          <a:noFill/>
          <a:ln/>
        </p:spPr>
        <p:txBody>
          <a:bodyPr wrap="none" rtlCol="0" anchor="t"/>
          <a:lstStyle/>
          <a:p>
            <a:pPr indent="0" marL="0">
              <a:lnSpc>
                <a:spcPts val="2734"/>
              </a:lnSpc>
              <a:buNone/>
            </a:pPr>
            <a:r>
              <a:rPr lang="en-US" sz="2187" dirty="0">
                <a:solidFill>
                  <a:srgbClr val="272525"/>
                </a:solidFill>
                <a:latin typeface="Gelasio" pitchFamily="34" charset="0"/>
                <a:ea typeface="Gelasio" pitchFamily="34" charset="-122"/>
                <a:cs typeface="Gelasio" pitchFamily="34" charset="-120"/>
              </a:rPr>
              <a:t>Be Kind to Yourself</a:t>
            </a:r>
            <a:endParaRPr lang="en-US" sz="2187" dirty="0"/>
          </a:p>
        </p:txBody>
      </p:sp>
      <p:sp>
        <p:nvSpPr>
          <p:cNvPr id="16" name="Text 13"/>
          <p:cNvSpPr/>
          <p:nvPr/>
        </p:nvSpPr>
        <p:spPr>
          <a:xfrm>
            <a:off x="7662267" y="5600581"/>
            <a:ext cx="4694158" cy="1421606"/>
          </a:xfrm>
          <a:prstGeom prst="rect">
            <a:avLst/>
          </a:prstGeom>
          <a:noFill/>
          <a:ln/>
        </p:spPr>
        <p:txBody>
          <a:bodyPr wrap="square" rtlCol="0" anchor="t"/>
          <a:lstStyle/>
          <a:p>
            <a:pPr indent="0" marL="0">
              <a:lnSpc>
                <a:spcPts val="2799"/>
              </a:lnSpc>
              <a:buNone/>
            </a:pPr>
            <a:r>
              <a:rPr lang="en-US" sz="1750" dirty="0">
                <a:solidFill>
                  <a:srgbClr val="272525"/>
                </a:solidFill>
                <a:latin typeface="Lato" pitchFamily="34" charset="0"/>
                <a:ea typeface="Lato" pitchFamily="34" charset="-122"/>
                <a:cs typeface="Lato" pitchFamily="34" charset="-120"/>
              </a:rPr>
              <a:t>Just as it is important to be patient, it is also important to be kind and forgiving—of yourself. Don't let slip-ups or setbacks demoralize you—forgive yourself and keep going.</a:t>
            </a:r>
            <a:endParaRPr lang="en-US" sz="1750" dirty="0"/>
          </a:p>
        </p:txBody>
      </p:sp>
      <p:pic>
        <p:nvPicPr>
          <p:cNvPr id="1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2023-10-02T23:36:49Z</dcterms:created>
  <dcterms:modified xsi:type="dcterms:W3CDTF">2023-10-02T23:36:49Z</dcterms:modified>
</cp:coreProperties>
</file>